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15" r:id="rId2"/>
    <p:sldId id="414" r:id="rId3"/>
    <p:sldId id="334" r:id="rId4"/>
    <p:sldId id="335" r:id="rId5"/>
    <p:sldId id="336" r:id="rId6"/>
    <p:sldId id="351" r:id="rId7"/>
    <p:sldId id="337" r:id="rId8"/>
    <p:sldId id="430" r:id="rId9"/>
    <p:sldId id="416" r:id="rId10"/>
    <p:sldId id="418" r:id="rId11"/>
    <p:sldId id="338" r:id="rId12"/>
    <p:sldId id="339" r:id="rId13"/>
    <p:sldId id="340" r:id="rId14"/>
    <p:sldId id="352" r:id="rId15"/>
    <p:sldId id="419" r:id="rId16"/>
    <p:sldId id="353" r:id="rId17"/>
    <p:sldId id="354" r:id="rId18"/>
    <p:sldId id="420" r:id="rId19"/>
    <p:sldId id="421" r:id="rId20"/>
    <p:sldId id="359" r:id="rId21"/>
    <p:sldId id="360" r:id="rId22"/>
    <p:sldId id="422" r:id="rId23"/>
    <p:sldId id="355" r:id="rId24"/>
    <p:sldId id="423" r:id="rId25"/>
    <p:sldId id="361" r:id="rId26"/>
    <p:sldId id="350" r:id="rId27"/>
    <p:sldId id="362" r:id="rId28"/>
    <p:sldId id="363" r:id="rId29"/>
    <p:sldId id="364" r:id="rId30"/>
    <p:sldId id="370" r:id="rId31"/>
    <p:sldId id="371" r:id="rId32"/>
    <p:sldId id="411" r:id="rId33"/>
  </p:sldIdLst>
  <p:sldSz cx="9144000" cy="6858000" type="screen4x3"/>
  <p:notesSz cx="7104063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333399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333399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333399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333399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333399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000" b="1" kern="1200">
        <a:solidFill>
          <a:srgbClr val="333399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000" b="1" kern="1200">
        <a:solidFill>
          <a:srgbClr val="333399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000" b="1" kern="1200">
        <a:solidFill>
          <a:srgbClr val="333399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000" b="1" kern="1200">
        <a:solidFill>
          <a:srgbClr val="333399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566">
          <p15:clr>
            <a:srgbClr val="A4A3A4"/>
          </p15:clr>
        </p15:guide>
        <p15:guide id="2" pos="2744">
          <p15:clr>
            <a:srgbClr val="A4A3A4"/>
          </p15:clr>
        </p15:guide>
        <p15:guide id="3" pos="1383">
          <p15:clr>
            <a:srgbClr val="A4A3A4"/>
          </p15:clr>
        </p15:guide>
        <p15:guide id="4" pos="40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0000"/>
    <a:srgbClr val="00FFFF"/>
    <a:srgbClr val="CCECFF"/>
    <a:srgbClr val="CCFFCC"/>
    <a:srgbClr val="FF33CC"/>
    <a:srgbClr val="00CC0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47" autoAdjust="0"/>
    <p:restoredTop sz="86413" autoAdjust="0"/>
  </p:normalViewPr>
  <p:slideViewPr>
    <p:cSldViewPr showGuides="1">
      <p:cViewPr varScale="1">
        <p:scale>
          <a:sx n="73" d="100"/>
          <a:sy n="73" d="100"/>
        </p:scale>
        <p:origin x="-1570" y="-67"/>
      </p:cViewPr>
      <p:guideLst>
        <p:guide orient="horz" pos="3566"/>
        <p:guide pos="2744"/>
        <p:guide pos="1383"/>
        <p:guide pos="4059"/>
      </p:guideLst>
    </p:cSldViewPr>
  </p:slideViewPr>
  <p:outlineViewPr>
    <p:cViewPr>
      <p:scale>
        <a:sx n="33" d="100"/>
        <a:sy n="33" d="100"/>
      </p:scale>
      <p:origin x="0" y="-3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44" d="100"/>
          <a:sy n="44" d="100"/>
        </p:scale>
        <p:origin x="-1325" y="-62"/>
      </p:cViewPr>
      <p:guideLst>
        <p:guide orient="horz" pos="3224"/>
        <p:guide pos="22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="" xmlns:a16="http://schemas.microsoft.com/office/drawing/2014/main" id="{40FBCF0B-A3CB-4841-AADF-A19E6EC155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44" tIns="49721" rIns="99444" bIns="49721" numCol="1" anchor="t" anchorCtr="0" compatLnSpc="1">
            <a:prstTxWarp prst="textNoShape">
              <a:avLst/>
            </a:prstTxWarp>
          </a:bodyPr>
          <a:lstStyle>
            <a:lvl1pPr defTabSz="994554" eaLnBrk="0" hangingPunct="0">
              <a:defRPr sz="1400" b="0">
                <a:solidFill>
                  <a:schemeClr val="tx1"/>
                </a:solidFill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8851" name="Rectangle 3">
            <a:extLst>
              <a:ext uri="{FF2B5EF4-FFF2-40B4-BE49-F238E27FC236}">
                <a16:creationId xmlns="" xmlns:a16="http://schemas.microsoft.com/office/drawing/2014/main" id="{39918453-7D25-4213-B5D9-B528C4274E4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44" tIns="49721" rIns="99444" bIns="49721" numCol="1" anchor="t" anchorCtr="0" compatLnSpc="1">
            <a:prstTxWarp prst="textNoShape">
              <a:avLst/>
            </a:prstTxWarp>
          </a:bodyPr>
          <a:lstStyle>
            <a:lvl1pPr algn="r" defTabSz="994554" eaLnBrk="0" hangingPunct="0">
              <a:defRPr sz="1400" b="0">
                <a:solidFill>
                  <a:schemeClr val="tx1"/>
                </a:solidFill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8852" name="Rectangle 4">
            <a:extLst>
              <a:ext uri="{FF2B5EF4-FFF2-40B4-BE49-F238E27FC236}">
                <a16:creationId xmlns="" xmlns:a16="http://schemas.microsoft.com/office/drawing/2014/main" id="{2185312A-1785-450B-AA6B-2300CF85AA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44" tIns="49721" rIns="99444" bIns="49721" numCol="1" anchor="b" anchorCtr="0" compatLnSpc="1">
            <a:prstTxWarp prst="textNoShape">
              <a:avLst/>
            </a:prstTxWarp>
          </a:bodyPr>
          <a:lstStyle>
            <a:lvl1pPr defTabSz="994554" eaLnBrk="0" hangingPunct="0">
              <a:defRPr sz="1400" b="0">
                <a:solidFill>
                  <a:schemeClr val="tx1"/>
                </a:solidFill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8853" name="Rectangle 5">
            <a:extLst>
              <a:ext uri="{FF2B5EF4-FFF2-40B4-BE49-F238E27FC236}">
                <a16:creationId xmlns="" xmlns:a16="http://schemas.microsoft.com/office/drawing/2014/main" id="{25968B3F-BCBE-46E9-AD0C-0CF67FB7F8F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44" tIns="49721" rIns="99444" bIns="49721" numCol="1" anchor="b" anchorCtr="0" compatLnSpc="1">
            <a:prstTxWarp prst="textNoShape">
              <a:avLst/>
            </a:prstTxWarp>
          </a:bodyPr>
          <a:lstStyle>
            <a:lvl1pPr algn="r" defTabSz="992924" eaLnBrk="0" hangingPunct="0"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FAD1A23-6009-4980-930D-8E41440D599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405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="" xmlns:a16="http://schemas.microsoft.com/office/drawing/2014/main" id="{825A947E-80C3-4D1B-BB0A-CDF38B5DC37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44" tIns="49721" rIns="99444" bIns="49721" numCol="1" anchor="t" anchorCtr="0" compatLnSpc="1">
            <a:prstTxWarp prst="textNoShape">
              <a:avLst/>
            </a:prstTxWarp>
          </a:bodyPr>
          <a:lstStyle>
            <a:lvl1pPr defTabSz="994554" eaLnBrk="0" hangingPunct="0">
              <a:defRPr sz="1400" b="0">
                <a:solidFill>
                  <a:schemeClr val="tx1"/>
                </a:solidFill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43" name="Rectangle 3">
            <a:extLst>
              <a:ext uri="{FF2B5EF4-FFF2-40B4-BE49-F238E27FC236}">
                <a16:creationId xmlns="" xmlns:a16="http://schemas.microsoft.com/office/drawing/2014/main" id="{B53000A4-E568-43F5-AC91-9EA4C75EA0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44" tIns="49721" rIns="99444" bIns="49721" numCol="1" anchor="t" anchorCtr="0" compatLnSpc="1">
            <a:prstTxWarp prst="textNoShape">
              <a:avLst/>
            </a:prstTxWarp>
          </a:bodyPr>
          <a:lstStyle>
            <a:lvl1pPr algn="r" defTabSz="994554" eaLnBrk="0" hangingPunct="0">
              <a:defRPr sz="1400" b="0">
                <a:solidFill>
                  <a:schemeClr val="tx1"/>
                </a:solidFill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4" name="Rectangle 4">
            <a:extLst>
              <a:ext uri="{FF2B5EF4-FFF2-40B4-BE49-F238E27FC236}">
                <a16:creationId xmlns="" xmlns:a16="http://schemas.microsoft.com/office/drawing/2014/main" id="{BC58E3F7-69D9-4785-A1FD-DB47195962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="" xmlns:a16="http://schemas.microsoft.com/office/drawing/2014/main" id="{956499C3-5991-4B6C-96E2-2061DEF27F6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5"/>
            <a:ext cx="5208587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44" tIns="49721" rIns="99444" bIns="497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="" xmlns:a16="http://schemas.microsoft.com/office/drawing/2014/main" id="{40728800-A3C8-4CC0-802F-9ACFC6D2FF7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44" tIns="49721" rIns="99444" bIns="49721" numCol="1" anchor="b" anchorCtr="0" compatLnSpc="1">
            <a:prstTxWarp prst="textNoShape">
              <a:avLst/>
            </a:prstTxWarp>
          </a:bodyPr>
          <a:lstStyle>
            <a:lvl1pPr defTabSz="994554" eaLnBrk="0" hangingPunct="0">
              <a:defRPr sz="1400" b="0">
                <a:solidFill>
                  <a:schemeClr val="tx1"/>
                </a:solidFill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47" name="Rectangle 7">
            <a:extLst>
              <a:ext uri="{FF2B5EF4-FFF2-40B4-BE49-F238E27FC236}">
                <a16:creationId xmlns="" xmlns:a16="http://schemas.microsoft.com/office/drawing/2014/main" id="{5EFF7488-6033-482C-B4A9-AE9E20E54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3438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44" tIns="49721" rIns="99444" bIns="49721" numCol="1" anchor="b" anchorCtr="0" compatLnSpc="1">
            <a:prstTxWarp prst="textNoShape">
              <a:avLst/>
            </a:prstTxWarp>
          </a:bodyPr>
          <a:lstStyle>
            <a:lvl1pPr algn="r" defTabSz="992924" eaLnBrk="0" hangingPunct="0"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5B61833-6D14-49CF-862B-F3916224656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09426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egnaposto immagine diapositiva 1">
            <a:extLst>
              <a:ext uri="{FF2B5EF4-FFF2-40B4-BE49-F238E27FC236}">
                <a16:creationId xmlns="" xmlns:a16="http://schemas.microsoft.com/office/drawing/2014/main" id="{1745B142-3B71-4D4B-9EA4-9329339321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Segnaposto note 2">
            <a:extLst>
              <a:ext uri="{FF2B5EF4-FFF2-40B4-BE49-F238E27FC236}">
                <a16:creationId xmlns="" xmlns:a16="http://schemas.microsoft.com/office/drawing/2014/main" id="{3E6912AA-C7EF-4A9D-BEA5-4B07FF231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9220" name="Segnaposto numero diapositiva 3">
            <a:extLst>
              <a:ext uri="{FF2B5EF4-FFF2-40B4-BE49-F238E27FC236}">
                <a16:creationId xmlns="" xmlns:a16="http://schemas.microsoft.com/office/drawing/2014/main" id="{6101E983-1D4D-47D1-AB4D-4FE5E8FCC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71525" indent="-295275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87450" indent="-2349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63700" indent="-2349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38363" indent="-2349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5563" indent="-2349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2763" indent="-2349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09963" indent="-2349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7163" indent="-2349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29F7D7-83E4-4EA2-BFBB-78A678278447}" type="slidenum">
              <a:rPr lang="it-IT" altLang="it-IT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it-IT" altLang="it-IT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="" xmlns:a16="http://schemas.microsoft.com/office/drawing/2014/main" id="{98067973-1339-4CEA-B271-E40C920A74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="" xmlns:a16="http://schemas.microsoft.com/office/drawing/2014/main" id="{DE76046E-6281-4722-B681-F4F738EB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="" xmlns:a16="http://schemas.microsoft.com/office/drawing/2014/main" id="{F8C747FF-7EF2-41E3-B37B-5A55E07D7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1525" indent="-295275"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7450" indent="-234950"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63700" indent="-234950"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8363" indent="-234950"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95563" indent="-234950" defTabSz="990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52763" indent="-234950" defTabSz="990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9963" indent="-234950" defTabSz="990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7163" indent="-234950" defTabSz="990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527906D-7262-443A-AB46-72EAA0D1F3D9}" type="slidenum">
              <a:rPr lang="it-IT" altLang="it-IT" sz="1400" b="0" smtClean="0">
                <a:solidFill>
                  <a:schemeClr val="tx1"/>
                </a:solidFill>
              </a:rPr>
              <a:pPr/>
              <a:t>6</a:t>
            </a:fld>
            <a:endParaRPr lang="it-IT" altLang="it-IT" sz="14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egnaposto immagine diapositiva 1">
            <a:extLst>
              <a:ext uri="{FF2B5EF4-FFF2-40B4-BE49-F238E27FC236}">
                <a16:creationId xmlns="" xmlns:a16="http://schemas.microsoft.com/office/drawing/2014/main" id="{2DB966A6-B1C8-4B1D-B1B3-07C5BC614F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Segnaposto note 2">
            <a:extLst>
              <a:ext uri="{FF2B5EF4-FFF2-40B4-BE49-F238E27FC236}">
                <a16:creationId xmlns="" xmlns:a16="http://schemas.microsoft.com/office/drawing/2014/main" id="{DF849FA1-4478-4160-AA65-5D95B984E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25604" name="Segnaposto numero diapositiva 3">
            <a:extLst>
              <a:ext uri="{FF2B5EF4-FFF2-40B4-BE49-F238E27FC236}">
                <a16:creationId xmlns="" xmlns:a16="http://schemas.microsoft.com/office/drawing/2014/main" id="{2613486D-D82F-4528-B382-80FEEBBA2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1525" indent="-295275"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7450" indent="-234950"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63700" indent="-234950"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8363" indent="-234950" defTabSz="990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95563" indent="-234950" defTabSz="990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52763" indent="-234950" defTabSz="990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9963" indent="-234950" defTabSz="990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7163" indent="-234950" defTabSz="990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A47951-F6F8-44A3-8F16-DDA9D7E67A5F}" type="slidenum">
              <a:rPr lang="it-IT" altLang="it-IT" sz="1400" b="0" smtClean="0">
                <a:solidFill>
                  <a:schemeClr val="tx1"/>
                </a:solidFill>
              </a:rPr>
              <a:pPr/>
              <a:t>16</a:t>
            </a:fld>
            <a:endParaRPr lang="it-IT" altLang="it-IT" sz="14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30262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1404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8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Line 9">
            <a:extLst>
              <a:ext uri="{FF2B5EF4-FFF2-40B4-BE49-F238E27FC236}">
                <a16:creationId xmlns="" xmlns:a16="http://schemas.microsoft.com/office/drawing/2014/main" id="{C2516717-C279-46E0-88FA-504C17D363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457200"/>
            <a:ext cx="8534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="" xmlns:a16="http://schemas.microsoft.com/office/drawing/2014/main" id="{698FBDA9-83D7-4AEF-B0BA-05E7642DE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67488"/>
            <a:ext cx="547688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it-IT" altLang="it-IT" sz="800" b="0"/>
              <a:t>Pag. </a:t>
            </a:r>
            <a:fld id="{F8CC2C41-062C-4856-9148-808459C843B6}" type="slidenum">
              <a:rPr lang="it-IT" altLang="it-IT" sz="800" b="0" smtClean="0"/>
              <a:pPr algn="ctr">
                <a:defRPr/>
              </a:pPr>
              <a:t>‹N›</a:t>
            </a:fld>
            <a:endParaRPr lang="it-IT" altLang="it-IT" sz="800" b="0"/>
          </a:p>
        </p:txBody>
      </p:sp>
      <p:sp>
        <p:nvSpPr>
          <p:cNvPr id="1044" name="Rectangle 20">
            <a:extLst>
              <a:ext uri="{FF2B5EF4-FFF2-40B4-BE49-F238E27FC236}">
                <a16:creationId xmlns="" xmlns:a16="http://schemas.microsoft.com/office/drawing/2014/main" id="{6C107C51-9061-4DF4-ABFC-038736F10EC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523038"/>
            <a:ext cx="5976938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solidFill>
                  <a:srgbClr val="000099"/>
                </a:solidFill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it-IT" dirty="0"/>
              <a:t>Architettura degli Elaboratori II, </a:t>
            </a:r>
            <a:r>
              <a:rPr lang="en-GB" dirty="0"/>
              <a:t>Giuliana Franceschinis – A.A. 2018/2019</a:t>
            </a:r>
          </a:p>
          <a:p>
            <a:pPr>
              <a:defRPr/>
            </a:pP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="" xmlns:a16="http://schemas.microsoft.com/office/drawing/2014/main" id="{0293A8FC-7A22-49DB-B092-A9367D64F9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00" y="77289"/>
            <a:ext cx="1335400" cy="6176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>
            <a:extLst>
              <a:ext uri="{FF2B5EF4-FFF2-40B4-BE49-F238E27FC236}">
                <a16:creationId xmlns="" xmlns:a16="http://schemas.microsoft.com/office/drawing/2014/main" id="{A3CD4EFE-1C4F-468B-B04A-CB01F89802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620713"/>
            <a:ext cx="8229600" cy="79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t-IT" altLang="it-IT" sz="3200" b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CAPITOLO 5: Il livello ISA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="" xmlns:a16="http://schemas.microsoft.com/office/drawing/2014/main" id="{1F7941E1-1AD9-48C8-BDC9-3B7E2B22A0BA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it-IT" altLang="it-IT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</a:t>
            </a:r>
            <a:r>
              <a:rPr lang="it-IT" altLang="it-IT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t-IT" altLang="it-IT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nstruction </a:t>
            </a:r>
            <a:r>
              <a:rPr lang="it-IT" altLang="it-IT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t-IT" altLang="it-IT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it-IT" altLang="it-IT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it-IT" altLang="it-IT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rchitecture definisce il linguaggio macchina (il linguaggio eseguibile dal processore, a volte confuso con la sua controparte simbolica: il linguaggio </a:t>
            </a:r>
            <a:r>
              <a:rPr lang="it-IT" altLang="it-IT" i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r>
              <a:rPr lang="it-IT" altLang="it-IT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2"/>
    </mc:Choice>
    <mc:Fallback xmlns="">
      <p:transition spd="slow" advTm="26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="" xmlns:a16="http://schemas.microsoft.com/office/drawing/2014/main" id="{EE6E5BC1-DD94-4DDA-820A-F82DB0E1FC91}"/>
              </a:ext>
            </a:extLst>
          </p:cNvPr>
          <p:cNvSpPr txBox="1"/>
          <p:nvPr/>
        </p:nvSpPr>
        <p:spPr>
          <a:xfrm>
            <a:off x="1042988" y="1052513"/>
            <a:ext cx="7416800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Chi realizza un compilatore per un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dato IS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deve sapere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com’</a:t>
            </a:r>
            <a:r>
              <a:rPr lang="it-IT" altLang="it-IT" sz="2400" dirty="0">
                <a:solidFill>
                  <a:srgbClr val="FF0000"/>
                </a:solidFill>
              </a:rPr>
              <a:t>è</a:t>
            </a:r>
            <a:r>
              <a:rPr lang="it-IT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organizzata la memoria</a:t>
            </a:r>
            <a:endParaRPr lang="en-GB" altLang="it-IT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quanti registri ci sono e a che cosa sono dedicati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tipi di dati sono implementati sulla macchina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istruzioni macchina sono disponibili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54013" indent="-354013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è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formato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delle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sono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le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modalità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utilizzabili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2"/>
    </mc:Choice>
    <mc:Fallback xmlns="">
      <p:transition spd="slow" advTm="15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ext Box 2">
            <a:extLst>
              <a:ext uri="{FF2B5EF4-FFF2-40B4-BE49-F238E27FC236}">
                <a16:creationId xmlns="" xmlns:a16="http://schemas.microsoft.com/office/drawing/2014/main" id="{E561D266-415D-4C8F-895B-7A3A58B0F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76200"/>
            <a:ext cx="51704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="" xmlns:a16="http://schemas.microsoft.com/office/drawing/2014/main" id="{5B05313E-A193-42D4-8CE3-CC26ED223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8839200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ORGANIZZAZIONE DELLA MEMORIA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La memoria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divisa in celle che hanno indirizzi consecutivi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.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L’organizzazione pi</a:t>
            </a:r>
            <a:r>
              <a:rPr lang="it-IT" altLang="it-IT" sz="2400">
                <a:solidFill>
                  <a:srgbClr val="000099"/>
                </a:solidFill>
              </a:rPr>
              <a:t>ù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comune prevede celle da 8 bit (storicamente motivata dalla codifica ASCII dei caratteri). 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 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Una cella da 8 bit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chiamata byte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. 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Pi</a:t>
            </a:r>
            <a:r>
              <a:rPr lang="it-IT" altLang="it-IT" sz="2400">
                <a:solidFill>
                  <a:srgbClr val="000099"/>
                </a:solidFill>
              </a:rPr>
              <a:t>ù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byte possono essere raggruppati in parole (word)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.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Formati comuni sono parole da 4 byte (32 bit) o da 8 byte (64 bit)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 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Spesso si fa riferimento anche a gruppi di parole detti 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blocchi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. Per esempio si pensi ai blocchi della cache…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In questo caso non esistono delle dimensioni standard, ma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en-GB" altLang="it-IT" sz="2400">
                <a:solidFill>
                  <a:srgbClr val="000099"/>
                </a:solidFill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sempre conveniente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che i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blocchi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siano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formati da 2</a:t>
            </a:r>
            <a:r>
              <a:rPr lang="it-IT" altLang="it-IT" sz="2400" baseline="30000">
                <a:solidFill>
                  <a:srgbClr val="000099"/>
                </a:solidFill>
                <a:cs typeface="Times New Roman" panose="02020603050405020304" pitchFamily="18" charset="0"/>
              </a:rPr>
              <a:t>k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byte. 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sp>
        <p:nvSpPr>
          <p:cNvPr id="19460" name="Rectangle 4">
            <a:extLst>
              <a:ext uri="{FF2B5EF4-FFF2-40B4-BE49-F238E27FC236}">
                <a16:creationId xmlns="" xmlns:a16="http://schemas.microsoft.com/office/drawing/2014/main" id="{964D3287-6E2B-4609-86B2-BBD4DCC9D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2286000"/>
            <a:ext cx="8610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endParaRPr lang="en-GB" altLang="it-IT" sz="1800" b="0" i="1">
              <a:solidFill>
                <a:schemeClr val="tx1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GB" altLang="it-IT" sz="1800" b="0" i="1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715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ext Box 2">
            <a:extLst>
              <a:ext uri="{FF2B5EF4-FFF2-40B4-BE49-F238E27FC236}">
                <a16:creationId xmlns="" xmlns:a16="http://schemas.microsoft.com/office/drawing/2014/main" id="{19553C3E-18E7-497B-AE81-507B32B8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103188"/>
            <a:ext cx="52101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Instruction Set Architecture</a:t>
            </a:r>
          </a:p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ORGANIZZAZIONE DELLA MEMORIA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pic>
        <p:nvPicPr>
          <p:cNvPr id="20483" name="Picture 4" descr="AllineaParoleMem">
            <a:extLst>
              <a:ext uri="{FF2B5EF4-FFF2-40B4-BE49-F238E27FC236}">
                <a16:creationId xmlns="" xmlns:a16="http://schemas.microsoft.com/office/drawing/2014/main" id="{DA0A2267-0737-41AD-AED2-14E9D835C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064000"/>
            <a:ext cx="6434138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3">
            <a:extLst>
              <a:ext uri="{FF2B5EF4-FFF2-40B4-BE49-F238E27FC236}">
                <a16:creationId xmlns="" xmlns:a16="http://schemas.microsoft.com/office/drawing/2014/main" id="{396D6945-D0F1-400B-8BF5-44BA8F802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38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Per ragioni dovute a facilit</a:t>
            </a:r>
            <a:r>
              <a:rPr lang="it-IT" altLang="it-IT" sz="2400">
                <a:solidFill>
                  <a:srgbClr val="000099"/>
                </a:solidFill>
              </a:rPr>
              <a:t>à</a:t>
            </a:r>
            <a:r>
              <a:rPr lang="en-GB" altLang="it-IT" sz="2400">
                <a:solidFill>
                  <a:srgbClr val="000099"/>
                </a:solidFill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di indirizzamento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spesso conveni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en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te che i “gruppi” di byte che formano le parole (o i blocchi) siano allineati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(parole di 4 byte allineate agli indirizzi 0,4,8, ..., parole di 8 byte allineate agli indirizzi 0,8,16, ecc.)</a:t>
            </a:r>
          </a:p>
          <a:p>
            <a:pPr algn="just">
              <a:spcBef>
                <a:spcPct val="20000"/>
              </a:spcBef>
            </a:pPr>
            <a:endParaRPr lang="en-GB" altLang="it-IT" sz="8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ESEMPI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O: le architetture INTEL a partire dal </a:t>
            </a:r>
            <a:r>
              <a:rPr lang="en-GB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Pentium II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leggono 8 byte per volta dalla memoria, ad indirizzi multipli di 8 </a:t>
            </a:r>
            <a:r>
              <a:rPr lang="en-GB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ma il suo ISA non impone allineamento</a:t>
            </a:r>
          </a:p>
        </p:txBody>
      </p:sp>
      <p:sp>
        <p:nvSpPr>
          <p:cNvPr id="20485" name="CasellaDiTesto 1">
            <a:extLst>
              <a:ext uri="{FF2B5EF4-FFF2-40B4-BE49-F238E27FC236}">
                <a16:creationId xmlns="" xmlns:a16="http://schemas.microsoft.com/office/drawing/2014/main" id="{D748FE37-31AE-4697-94CE-5F4251B6E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105525"/>
            <a:ext cx="8713787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it-IT" altLang="it-IT"/>
              <a:t>Nel caso (a) una sola lettura fornisce l’intera parola. Nel caso (b) occorrono due letture più istruzioni per comporre le due metà.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8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ext Box 2">
            <a:extLst>
              <a:ext uri="{FF2B5EF4-FFF2-40B4-BE49-F238E27FC236}">
                <a16:creationId xmlns="" xmlns:a16="http://schemas.microsoft.com/office/drawing/2014/main" id="{53A3D93A-99BD-49A5-BCA3-6B776E280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76200"/>
            <a:ext cx="7645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Instruction Set Architecture</a:t>
            </a:r>
          </a:p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ORGANIZZAZIONE DELLA MEMORIA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ctr"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								</a:t>
            </a:r>
          </a:p>
        </p:txBody>
      </p:sp>
      <p:sp>
        <p:nvSpPr>
          <p:cNvPr id="21507" name="Rectangle 4">
            <a:extLst>
              <a:ext uri="{FF2B5EF4-FFF2-40B4-BE49-F238E27FC236}">
                <a16:creationId xmlns="" xmlns:a16="http://schemas.microsoft.com/office/drawing/2014/main" id="{7627044A-895E-495E-B912-29CE62502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052513"/>
            <a:ext cx="8534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 La maggior parte delle architetture prevede un solo spazio di indirizzamento lineare di byte, eventualmente raggruppati in parole (attualmente le dimensioni delle parole sono 32 o 64 bit) 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8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Ci sono per</a:t>
            </a:r>
            <a:r>
              <a:rPr lang="it-IT" altLang="it-IT" sz="2400">
                <a:solidFill>
                  <a:srgbClr val="000099"/>
                </a:solidFill>
              </a:rPr>
              <a:t>ò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anche altri tipi di architetture che prevedono spazi di indirizzamento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diversi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(</a:t>
            </a:r>
            <a:r>
              <a:rPr lang="en-GB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segmenti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)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per le istruzioni e per i dati</a:t>
            </a:r>
            <a:r>
              <a:rPr lang="en-GB" altLang="it-IT" sz="2400">
                <a:solidFill>
                  <a:srgbClr val="000099"/>
                </a:solidFill>
              </a:rPr>
              <a:t> (si può indirizzare una memoria più grande,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gli accessi possono essere pi</a:t>
            </a:r>
            <a:r>
              <a:rPr lang="en-GB" altLang="it-IT" sz="2400">
                <a:solidFill>
                  <a:srgbClr val="000099"/>
                </a:solidFill>
              </a:rPr>
              <a:t>ù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controllati se si possono specificare permessi di accesso diversi per ciascun segmento).  </a:t>
            </a:r>
            <a:r>
              <a:rPr lang="en-GB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Questo modello di memoria era nato storicamente per poter sfruttare memorie più grandi avendo un numero insufficiente di bit a disposizione per codificare un intero indirizzo al’interno delle istruzioni (ISA vecchio, non al passo con l’evoluzione della tecnologia).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21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ext Box 2">
            <a:extLst>
              <a:ext uri="{FF2B5EF4-FFF2-40B4-BE49-F238E27FC236}">
                <a16:creationId xmlns="" xmlns:a16="http://schemas.microsoft.com/office/drawing/2014/main" id="{4AD876D9-A615-400E-82D8-772CF3064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2101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Instruction Set Architecture</a:t>
            </a:r>
          </a:p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latin typeface="Arial" charset="0"/>
                <a:cs typeface="Times New Roman" pitchFamily="18" charset="0"/>
              </a:rPr>
              <a:t>ORGANIZZAZIONE DELLA MEMORIA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ctr"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2531" name="Rectangle 4">
            <a:extLst>
              <a:ext uri="{FF2B5EF4-FFF2-40B4-BE49-F238E27FC236}">
                <a16:creationId xmlns="" xmlns:a16="http://schemas.microsoft.com/office/drawing/2014/main" id="{E836FAAB-3E2F-47F4-91C8-D95791D2B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742950"/>
            <a:ext cx="81343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Un’altra caratteristica importante del livello ISA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en-GB" altLang="it-IT" sz="2400">
                <a:solidFill>
                  <a:srgbClr val="000099"/>
                </a:solidFill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la 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“semantica” delle operazioni di accesso alla memoria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Sicurezza della esecuzione corretta di una LOAD che segue una STORE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: p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roblemi nel caso di istruzioni non eseguite in sequenza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; tre possibili approcci (via via piu’ restrittivi):</a:t>
            </a: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Lasciare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al programmatore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(al compilatore) la responsabilit</a:t>
            </a:r>
            <a:r>
              <a:rPr lang="en-GB" altLang="it-IT" sz="2400">
                <a:solidFill>
                  <a:srgbClr val="000099"/>
                </a:solidFill>
              </a:rPr>
              <a:t>à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di assicurare l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’e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ffettiva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memorizzazione dei dati tramite una SYNC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Realizzare in hardware la ve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rific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automatica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dell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 presenza di RAW  (Read After Write) o di WAR (Write After Read)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nell’esecuzione di LOAD/STORE</a:t>
            </a: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Sequenzializzare tutte le LOAD/STORE </a:t>
            </a:r>
          </a:p>
          <a:p>
            <a:pPr algn="just">
              <a:spcBef>
                <a:spcPct val="20000"/>
              </a:spcBef>
            </a:pPr>
            <a:r>
              <a:rPr lang="en-GB" altLang="it-IT" i="1">
                <a:solidFill>
                  <a:srgbClr val="000099"/>
                </a:solidFill>
                <a:cs typeface="Times New Roman" panose="02020603050405020304" pitchFamily="18" charset="0"/>
              </a:rPr>
              <a:t>Nota: nel corso di Sistemi Operativi si vedrà come questo sia particolarmente problematico in architetture con molte CPU su cui vengono eseguite parti di codice che condividono variabili.</a:t>
            </a:r>
          </a:p>
        </p:txBody>
      </p:sp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="" xmlns:a16="http://schemas.microsoft.com/office/drawing/2014/main" id="{187C9B98-BF93-4383-AB15-2182C22C6ED7}"/>
              </a:ext>
            </a:extLst>
          </p:cNvPr>
          <p:cNvSpPr txBox="1"/>
          <p:nvPr/>
        </p:nvSpPr>
        <p:spPr>
          <a:xfrm>
            <a:off x="1042988" y="1052513"/>
            <a:ext cx="7416800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Chi realizza un compilatore per un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dato IS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deve sapere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com’</a:t>
            </a:r>
            <a:r>
              <a:rPr lang="it-IT" altLang="it-IT" sz="2400" dirty="0">
                <a:solidFill>
                  <a:srgbClr val="000099"/>
                </a:solidFill>
              </a:rPr>
              <a:t>è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organizzata la memoria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quanti registri ci sono e a che cosa sono dedicati</a:t>
            </a:r>
            <a:endParaRPr lang="en-GB" altLang="it-IT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tipi di dati sono implementati sulla macchina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istruzioni macchina sono disponibili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54013" indent="-354013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è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formato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delle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sono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le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modalità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utilizzabili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7"/>
    </mc:Choice>
    <mc:Fallback xmlns="">
      <p:transition spd="slow" advTm="11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ext Box 2050">
            <a:extLst>
              <a:ext uri="{FF2B5EF4-FFF2-40B4-BE49-F238E27FC236}">
                <a16:creationId xmlns="" xmlns:a16="http://schemas.microsoft.com/office/drawing/2014/main" id="{B51AD931-4951-4419-B585-82B7EA623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117475"/>
            <a:ext cx="52101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Instruction Set Architecture</a:t>
            </a:r>
          </a:p>
          <a:p>
            <a:pPr algn="ctr"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 REGISTRI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4579" name="Rectangle 2051">
            <a:extLst>
              <a:ext uri="{FF2B5EF4-FFF2-40B4-BE49-F238E27FC236}">
                <a16:creationId xmlns="" xmlns:a16="http://schemas.microsoft.com/office/drawing/2014/main" id="{5425CA55-CE01-427F-BB2B-23F045585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692150"/>
            <a:ext cx="8458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Tutti gli elaboratori dispongono di registri su cui opera la ALU.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8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Distinzione della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 visibilit</a:t>
            </a:r>
            <a:r>
              <a:rPr lang="it-IT" altLang="it-IT" sz="2400" i="1">
                <a:solidFill>
                  <a:srgbClr val="000099"/>
                </a:solidFill>
              </a:rPr>
              <a:t>à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tra i vari livelli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       tutti visibili al livello della microarchitettura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       alcuni visibili al livello ISA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8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Normalmente poche decine di registri (16, 32, …) alcuni dei quali specializzati (PC, SP, LV, PSW, …)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it-IT" altLang="it-IT" sz="8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La loro funzione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quella di fornire una elevata accessibilit</a:t>
            </a:r>
            <a:r>
              <a:rPr lang="it-IT" altLang="it-IT" sz="2400">
                <a:solidFill>
                  <a:srgbClr val="000099"/>
                </a:solidFill>
              </a:rPr>
              <a:t>à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(nel senso di velocit</a:t>
            </a:r>
            <a:r>
              <a:rPr lang="it-IT" altLang="it-IT" sz="2400">
                <a:solidFill>
                  <a:srgbClr val="000099"/>
                </a:solidFill>
              </a:rPr>
              <a:t>à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di accesso)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ai dati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8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Le prime macchine di tipo RISC (es. SPARC) avevano spesso molti registri (anche alcune centinaia) con caratteristiche di visibilit</a:t>
            </a:r>
            <a:r>
              <a:rPr lang="it-IT" altLang="it-IT" sz="2400">
                <a:solidFill>
                  <a:srgbClr val="000099"/>
                </a:solidFill>
              </a:rPr>
              <a:t>à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particolari (solo un sottoinsieme visibile in ogni istante – usato per ridurre il tempo necessario ad eseguire il  richiamo di una funzione e il ritorno dalla stessa).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 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2400">
              <a:solidFill>
                <a:srgbClr val="000099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879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ext Box 2">
            <a:extLst>
              <a:ext uri="{FF2B5EF4-FFF2-40B4-BE49-F238E27FC236}">
                <a16:creationId xmlns="" xmlns:a16="http://schemas.microsoft.com/office/drawing/2014/main" id="{E281AAF0-399E-4242-B24D-599E1725A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2101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Instruction Set Architecture</a:t>
            </a:r>
          </a:p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 REGISTRI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="" xmlns:a16="http://schemas.microsoft.com/office/drawing/2014/main" id="{C4E39D0A-09CE-4B0E-A1A6-3E3AB27F1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62000"/>
            <a:ext cx="8458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Un registro particolare presente in tutte le architetture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FLAGS REGISTER o PSW (Program Stauts Word) c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he contiene i  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condition code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che sono asseriti dalla ALU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N – Asserito quando il risultato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negativo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Z – il risultato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zero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V –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il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risultato causa overflow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C –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il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risultato produce un riporto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it-IT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 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condition code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sono importanti perch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asseriti dopo le operazioni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aritmetiche o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di confronto ed usati dalle istruzioni di salto condizionato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</a:rPr>
              <a:t>In piu’ di solito contiene alcuni bit “speciali” come quello per </a:t>
            </a:r>
            <a:r>
              <a:rPr lang="en-GB" altLang="it-IT" sz="2400" i="1">
                <a:solidFill>
                  <a:srgbClr val="000099"/>
                </a:solidFill>
              </a:rPr>
              <a:t>kernel/user mode</a:t>
            </a:r>
            <a:r>
              <a:rPr lang="en-GB" altLang="it-IT" sz="2400">
                <a:solidFill>
                  <a:srgbClr val="000099"/>
                </a:solidFill>
              </a:rPr>
              <a:t> o per disabilitare gli interrupt (usati dal sistema operativo).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85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="" xmlns:a16="http://schemas.microsoft.com/office/drawing/2014/main" id="{63849433-4991-4D23-A0E8-E9EC66765AFC}"/>
              </a:ext>
            </a:extLst>
          </p:cNvPr>
          <p:cNvSpPr txBox="1"/>
          <p:nvPr/>
        </p:nvSpPr>
        <p:spPr>
          <a:xfrm>
            <a:off x="1042988" y="1052513"/>
            <a:ext cx="7416800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Chi realizza un compilatore per un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dato IS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deve sapere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com’</a:t>
            </a:r>
            <a:r>
              <a:rPr lang="it-IT" altLang="it-IT" sz="2400" dirty="0">
                <a:solidFill>
                  <a:srgbClr val="000099"/>
                </a:solidFill>
              </a:rPr>
              <a:t>è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organizzata la memoria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quanti registri ci sono e a che cosa sono dedicati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quali tipi di dati sono implementati sulla macchina</a:t>
            </a:r>
            <a:endParaRPr lang="en-GB" altLang="it-IT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istruzioni macchina sono disponibili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54013" indent="-354013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è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formato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delle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sono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le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modalità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utilizzabili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8"/>
    </mc:Choice>
    <mc:Fallback xmlns="">
      <p:transition spd="slow" advTm="12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="" xmlns:a16="http://schemas.microsoft.com/office/drawing/2014/main" id="{DA0DBF83-6DD1-4920-949F-1FC3457ED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2101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Instruction Set Architecture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ctr"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ctr">
              <a:defRPr/>
            </a:pPr>
            <a:r>
              <a:rPr lang="it-IT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TIPI DI DATI</a:t>
            </a:r>
            <a:endParaRPr lang="en-GB" sz="24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4819" name="CasellaDiTesto 3">
            <a:extLst>
              <a:ext uri="{FF2B5EF4-FFF2-40B4-BE49-F238E27FC236}">
                <a16:creationId xmlns="" xmlns:a16="http://schemas.microsoft.com/office/drawing/2014/main" id="{BDFD38EB-0D99-4119-AC91-754D7E463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96975"/>
            <a:ext cx="727392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it-IT" altLang="en-US" dirty="0"/>
              <a:t>Una data architettura può gestire direttamente diversi tipi di dati (nel senso che hanno istruzioni specifiche per trattare tali tipi di dati). Tipicamente tutte le ISA gestiscono </a:t>
            </a:r>
            <a:r>
              <a:rPr lang="it-IT" altLang="en-US" dirty="0">
                <a:solidFill>
                  <a:srgbClr val="FF0000"/>
                </a:solidFill>
              </a:rPr>
              <a:t>gli interi </a:t>
            </a:r>
            <a:r>
              <a:rPr lang="it-IT" altLang="en-US" dirty="0"/>
              <a:t>(normalmente rappresentati in complemento a 2), ma possono esserci istruzioni specifiche dedicate alle operazioni su tipi </a:t>
            </a:r>
            <a:r>
              <a:rPr lang="it-IT" altLang="en-US" dirty="0">
                <a:solidFill>
                  <a:srgbClr val="FF0000"/>
                </a:solidFill>
              </a:rPr>
              <a:t>non interi </a:t>
            </a:r>
            <a:r>
              <a:rPr lang="it-IT" altLang="en-US" dirty="0" err="1">
                <a:solidFill>
                  <a:srgbClr val="FF0000"/>
                </a:solidFill>
              </a:rPr>
              <a:t>Floating</a:t>
            </a:r>
            <a:r>
              <a:rPr lang="it-IT" altLang="en-US" dirty="0">
                <a:solidFill>
                  <a:srgbClr val="FF0000"/>
                </a:solidFill>
              </a:rPr>
              <a:t> Point</a:t>
            </a:r>
            <a:r>
              <a:rPr lang="it-IT" altLang="en-US" dirty="0"/>
              <a:t>, su tipi </a:t>
            </a:r>
            <a:r>
              <a:rPr lang="it-IT" altLang="en-US" dirty="0">
                <a:solidFill>
                  <a:srgbClr val="FF0000"/>
                </a:solidFill>
              </a:rPr>
              <a:t>booleani</a:t>
            </a:r>
            <a:r>
              <a:rPr lang="it-IT" altLang="en-US" dirty="0"/>
              <a:t> (cioè sui singoli bit di un byte o di una parola), su (stringhe di) </a:t>
            </a:r>
            <a:r>
              <a:rPr lang="it-IT" altLang="en-US" dirty="0">
                <a:solidFill>
                  <a:srgbClr val="FF0000"/>
                </a:solidFill>
              </a:rPr>
              <a:t>caratteri</a:t>
            </a:r>
            <a:r>
              <a:rPr lang="it-IT" altLang="en-US" dirty="0"/>
              <a:t> (es. copia di una stringa di caratteri da un punto ad un altro in memoria). Infine si devono poter esprimere indirizzi, per cui è previsto l’uso di </a:t>
            </a:r>
            <a:r>
              <a:rPr lang="it-IT" altLang="en-US" dirty="0">
                <a:solidFill>
                  <a:srgbClr val="FF0000"/>
                </a:solidFill>
              </a:rPr>
              <a:t>puntatori</a:t>
            </a:r>
            <a:r>
              <a:rPr lang="it-IT" altLang="en-US" dirty="0"/>
              <a:t> (vedere più avanti modalità di indirizzamento).</a:t>
            </a:r>
          </a:p>
          <a:p>
            <a:pPr algn="just"/>
            <a:endParaRPr lang="it-IT" altLang="en-US" dirty="0"/>
          </a:p>
          <a:p>
            <a:pPr algn="just"/>
            <a:r>
              <a:rPr lang="it-IT" altLang="en-US" dirty="0"/>
              <a:t>Possiamo avere anche registri dedicati a tipi di dati diversi, tipicamente vi sono insiemi di registri distinti per i dati INTERI per i dati FLOATING POINT</a:t>
            </a:r>
          </a:p>
          <a:p>
            <a:pPr algn="just"/>
            <a:endParaRPr lang="en-US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7"/>
    </mc:Choice>
    <mc:Fallback xmlns="">
      <p:transition spd="slow" advTm="83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olo 1">
            <a:extLst>
              <a:ext uri="{FF2B5EF4-FFF2-40B4-BE49-F238E27FC236}">
                <a16:creationId xmlns="" xmlns:a16="http://schemas.microsoft.com/office/drawing/2014/main" id="{66FA24D1-271B-4B27-8227-1AF28F0EDA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5572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t-IT" altLang="it-IT" sz="32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livello ISA costituisce l’interfaccia tra software e hardware</a:t>
            </a:r>
          </a:p>
        </p:txBody>
      </p:sp>
      <p:pic>
        <p:nvPicPr>
          <p:cNvPr id="10244" name="Picture 4" descr="5-01">
            <a:extLst>
              <a:ext uri="{FF2B5EF4-FFF2-40B4-BE49-F238E27FC236}">
                <a16:creationId xmlns="" xmlns:a16="http://schemas.microsoft.com/office/drawing/2014/main" id="{208A9E0F-E071-46B7-B574-B4245439A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9"/>
          <a:stretch>
            <a:fillRect/>
          </a:stretch>
        </p:blipFill>
        <p:spPr bwMode="auto">
          <a:xfrm>
            <a:off x="1209675" y="2230438"/>
            <a:ext cx="76835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425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Text Box 2">
            <a:extLst>
              <a:ext uri="{FF2B5EF4-FFF2-40B4-BE49-F238E27FC236}">
                <a16:creationId xmlns="" xmlns:a16="http://schemas.microsoft.com/office/drawing/2014/main" id="{072D13B1-FBBE-499C-93B3-F343C5393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5843" name="Rectangle 3">
            <a:extLst>
              <a:ext uri="{FF2B5EF4-FFF2-40B4-BE49-F238E27FC236}">
                <a16:creationId xmlns="" xmlns:a16="http://schemas.microsoft.com/office/drawing/2014/main" id="{EFCF8541-9F62-4260-B0A5-842E4AE9F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57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TIPI BOOLEANI</a:t>
            </a:r>
            <a:endParaRPr lang="it-IT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 cosa servono i tipi booleani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In teoria un singolo bit e sufficiente a rappresentare i valori possibili di un dato booleano; in pratica  vengono spesso utilizzati un intero byte o addirittura un’intera parola.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La ragione di questa scelta poco efficiente </a:t>
            </a:r>
            <a:r>
              <a:rPr lang="en-GB" altLang="it-IT" sz="2400">
                <a:solidFill>
                  <a:srgbClr val="000099"/>
                </a:solidFill>
              </a:rPr>
              <a:t>è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l’impossibilit</a:t>
            </a:r>
            <a:r>
              <a:rPr lang="en-GB" altLang="it-IT" sz="2400">
                <a:solidFill>
                  <a:srgbClr val="000099"/>
                </a:solidFill>
              </a:rPr>
              <a:t>à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(e la non-convenienza) di indirizzare il singolo bit; per convenzione, in questi casi, 0 significa FALSO, mentre qualunque altro valore viene interpretato come VERO.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Si recupera efficienza con le </a:t>
            </a:r>
            <a:r>
              <a:rPr lang="en-GB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bit-map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che usano tutti i bit di una parola per memorizzare sequenze o strutture  dati booleani (per es. strutture dati utilizzate per tenere traccia dei blocchi liberi dei dischi).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altLang="it-IT" sz="2400">
              <a:solidFill>
                <a:srgbClr val="000099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74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Text Box 2">
            <a:extLst>
              <a:ext uri="{FF2B5EF4-FFF2-40B4-BE49-F238E27FC236}">
                <a16:creationId xmlns="" xmlns:a16="http://schemas.microsoft.com/office/drawing/2014/main" id="{2DCB9ED9-7181-49C4-AA1C-83D04C2E0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0"/>
            <a:ext cx="38909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Tipi </a:t>
            </a:r>
            <a:r>
              <a:rPr lang="en-GB" sz="28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sz="2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sz="28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dato</a:t>
            </a:r>
            <a:r>
              <a:rPr lang="en-GB" sz="2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: </a:t>
            </a:r>
            <a:r>
              <a:rPr lang="en-GB" sz="28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Puntatori</a:t>
            </a:r>
            <a:endParaRPr lang="it-IT" sz="2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="" xmlns:a16="http://schemas.microsoft.com/office/drawing/2014/main" id="{288A52B5-F5F5-41C8-9971-D6613B36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858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 puntatori sono di fatto </a:t>
            </a:r>
            <a:r>
              <a:rPr lang="en-GB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indirizzi di memoria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ct val="20000"/>
              </a:spcBef>
            </a:pP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La possibilità di usare puntatori nelle istruzioni permette di fare riferimento a locazioni di memoria diverse con la stessa istruzione (utile per esempio per scorrere un vettore in un ciclo).</a:t>
            </a:r>
          </a:p>
          <a:p>
            <a:pPr algn="just">
              <a:spcBef>
                <a:spcPct val="20000"/>
              </a:spcBef>
            </a:pP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="" xmlns:a16="http://schemas.microsoft.com/office/drawing/2014/main" id="{4DA2E283-4762-469C-8D55-00B576AC43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05200" y="6523038"/>
            <a:ext cx="5976938" cy="204787"/>
          </a:xfrm>
        </p:spPr>
        <p:txBody>
          <a:bodyPr/>
          <a:lstStyle/>
          <a:p>
            <a:pPr>
              <a:defRPr/>
            </a:pPr>
            <a:r>
              <a:rPr lang="it-IT" dirty="0"/>
              <a:t>Architettura degli Elaboratori II, </a:t>
            </a:r>
            <a:r>
              <a:rPr lang="en-GB" dirty="0" smtClean="0"/>
              <a:t>S.R. </a:t>
            </a:r>
            <a:r>
              <a:rPr lang="en-GB" dirty="0" err="1" smtClean="0"/>
              <a:t>Poccia</a:t>
            </a:r>
            <a:r>
              <a:rPr lang="en-GB" dirty="0" smtClean="0"/>
              <a:t> 2020</a:t>
            </a:r>
            <a:endParaRPr lang="it-IT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57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="" xmlns:a16="http://schemas.microsoft.com/office/drawing/2014/main" id="{500381A1-AFA6-4FFB-8CAB-E0610B1B7945}"/>
              </a:ext>
            </a:extLst>
          </p:cNvPr>
          <p:cNvSpPr txBox="1"/>
          <p:nvPr/>
        </p:nvSpPr>
        <p:spPr>
          <a:xfrm>
            <a:off x="1042988" y="1052513"/>
            <a:ext cx="7416800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Chi realizza un compilatore per un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dato IS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deve sapere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com’</a:t>
            </a:r>
            <a:r>
              <a:rPr lang="it-IT" altLang="it-IT" sz="2400" dirty="0">
                <a:solidFill>
                  <a:srgbClr val="000099"/>
                </a:solidFill>
              </a:rPr>
              <a:t>è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organizzata la memoria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quanti registri ci sono e a che cosa sono dedicati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tipi di dati sono implementati sulla macchina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54013" indent="-354013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quali istruzioni macchina sono disponibili</a:t>
            </a:r>
            <a:endParaRPr lang="en-GB" altLang="it-IT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54013" indent="-354013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è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formato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delle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sono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le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modalità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utilizzabili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6"/>
    </mc:Choice>
    <mc:Fallback xmlns="">
      <p:transition spd="slow" advTm="10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Text Box 2">
            <a:extLst>
              <a:ext uri="{FF2B5EF4-FFF2-40B4-BE49-F238E27FC236}">
                <a16:creationId xmlns="" xmlns:a16="http://schemas.microsoft.com/office/drawing/2014/main" id="{0C2387BA-B064-4DCE-941E-CB7F68DCE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128588"/>
            <a:ext cx="52101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Instruction Set Architecture</a:t>
            </a:r>
          </a:p>
          <a:p>
            <a:pPr algn="ctr"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SET DI ISTRUZIONI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="" xmlns:a16="http://schemas.microsoft.com/office/drawing/2014/main" id="{162DD6EC-AC50-4C54-A059-9BFEA768F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14400"/>
            <a:ext cx="8134350" cy="402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Infine, l’aspetto pi</a:t>
            </a:r>
            <a:r>
              <a:rPr lang="it-IT" altLang="it-IT" sz="2400" dirty="0">
                <a:solidFill>
                  <a:srgbClr val="000099"/>
                </a:solidFill>
              </a:rPr>
              <a:t>ù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importante del livello IS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A </a:t>
            </a:r>
            <a:r>
              <a:rPr lang="it-IT" altLang="it-IT" sz="2400" dirty="0">
                <a:solidFill>
                  <a:srgbClr val="000099"/>
                </a:solidFill>
              </a:rPr>
              <a:t>è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r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appresentato dall’insieme di istruzioni fornite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LOAD e STORE //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trasferimento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dati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da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memoria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a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registro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viceversa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MOVE //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copia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dati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da un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registro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ad un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altro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ARITHMETIC //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operazioni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aritmetico-logiche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BOOLEAN //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operazioni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su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variabili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booleane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(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codificate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su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un byte o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parola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: 0 = FALSO, non 0 =VERO),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oppure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raggruppate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in parole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che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giocano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ruolo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“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mappe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bit”.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CONFRONTO E SALTO // per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controllare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flusso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esecuzione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delle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: 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confronto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imposta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bit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nella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PSW,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salto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viene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deciso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in base a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tali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bit</a:t>
            </a:r>
            <a:endParaRPr lang="en-GB" altLang="it-IT" sz="2400" dirty="0">
              <a:solidFill>
                <a:schemeClr val="bg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>
                <a:solidFill>
                  <a:srgbClr val="00B050"/>
                </a:solidFill>
                <a:cs typeface="Times New Roman" panose="02020603050405020304" pitchFamily="18" charset="0"/>
              </a:rPr>
              <a:t>ISTRUZIONI DI I/O (</a:t>
            </a:r>
            <a:r>
              <a:rPr lang="en-GB" altLang="it-IT" sz="24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vedere</a:t>
            </a:r>
            <a:r>
              <a:rPr lang="en-GB" altLang="it-IT" sz="2400" dirty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più</a:t>
            </a:r>
            <a:r>
              <a:rPr lang="en-GB" altLang="it-IT" sz="2400" dirty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avanti</a:t>
            </a:r>
            <a:r>
              <a:rPr lang="en-GB" altLang="it-IT" sz="2400" dirty="0">
                <a:solidFill>
                  <a:srgbClr val="00B050"/>
                </a:solidFill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20000"/>
              </a:spcBef>
              <a:defRPr/>
            </a:pP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defRPr/>
            </a:pP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 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defRPr/>
            </a:pP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defRPr/>
            </a:pPr>
            <a:endParaRPr lang="en-GB" altLang="it-IT" sz="2400" dirty="0">
              <a:solidFill>
                <a:srgbClr val="000099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440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="" xmlns:a16="http://schemas.microsoft.com/office/drawing/2014/main" id="{3EEC2475-D792-4A32-A271-1BD8D399DBCB}"/>
              </a:ext>
            </a:extLst>
          </p:cNvPr>
          <p:cNvSpPr txBox="1"/>
          <p:nvPr/>
        </p:nvSpPr>
        <p:spPr>
          <a:xfrm>
            <a:off x="1042988" y="1052513"/>
            <a:ext cx="7416800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Chi realizza un compilatore per un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dato IS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deve sapere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com’</a:t>
            </a:r>
            <a:r>
              <a:rPr lang="it-IT" altLang="it-IT" sz="2400" dirty="0">
                <a:solidFill>
                  <a:srgbClr val="000099"/>
                </a:solidFill>
              </a:rPr>
              <a:t>è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organizzata la memoria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quanti registri ci sono e a che cosa sono dedicati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tipi di dati sono implementati sulla macchina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54013" indent="-354013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istruzioni macchina sono disponibili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54013" indent="-354013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qual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è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formato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delle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e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quali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sono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le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modalità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utilizzabili</a:t>
            </a:r>
            <a:endParaRPr lang="en-GB" altLang="it-IT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1"/>
    </mc:Choice>
    <mc:Fallback xmlns="">
      <p:transition spd="slow" advTm="7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Text Box 2">
            <a:extLst>
              <a:ext uri="{FF2B5EF4-FFF2-40B4-BE49-F238E27FC236}">
                <a16:creationId xmlns="" xmlns:a16="http://schemas.microsoft.com/office/drawing/2014/main" id="{FBBF1CCB-C27A-4AEE-97E0-17D40A482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="" xmlns:a16="http://schemas.microsoft.com/office/drawing/2014/main" id="{98110D35-A8B6-4582-AEB8-DCE33A52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33400"/>
            <a:ext cx="8839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GB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IL FORMATO DELLE ISTRUZIONI</a:t>
            </a: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 codifica binaria delle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istruzioni </a:t>
            </a:r>
            <a:r>
              <a:rPr lang="en-GB" altLang="it-IT" sz="2400">
                <a:solidFill>
                  <a:srgbClr val="000099"/>
                </a:solidFill>
              </a:rPr>
              <a:t>è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formata da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un </a:t>
            </a:r>
            <a:r>
              <a:rPr lang="it-IT" altLang="it-IT" sz="2400" i="1">
                <a:solidFill>
                  <a:srgbClr val="FF0000"/>
                </a:solidFill>
                <a:cs typeface="Times New Roman" panose="02020603050405020304" pitchFamily="18" charset="0"/>
              </a:rPr>
              <a:t>codice operativo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 cui si possono aggiungere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uno o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pi</a:t>
            </a:r>
            <a:r>
              <a:rPr lang="it-IT" altLang="it-IT" sz="2400">
                <a:solidFill>
                  <a:srgbClr val="000099"/>
                </a:solidFill>
              </a:rPr>
              <a:t>ù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campi per indicare da dove prelevare i dati e dove memorizzare i risultati (i cosi’ detti </a:t>
            </a:r>
            <a:r>
              <a:rPr lang="it-IT" altLang="it-IT" sz="2400" i="1">
                <a:solidFill>
                  <a:srgbClr val="FF0000"/>
                </a:solidFill>
                <a:cs typeface="Times New Roman" panose="02020603050405020304" pitchFamily="18" charset="0"/>
              </a:rPr>
              <a:t>operandi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ct val="20000"/>
              </a:spcBef>
            </a:pPr>
            <a:endParaRPr lang="it-IT" altLang="it-IT" sz="8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Il problema generale della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ind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icazione del luogo da cui prelevare o in cui memorizzare i risultati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chiamato </a:t>
            </a:r>
            <a:r>
              <a:rPr lang="it-IT" altLang="it-IT" sz="2400" i="1">
                <a:solidFill>
                  <a:srgbClr val="FF0000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.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Per quanto riguarda il numero di indirizzi specificati in una istruzione le possibili alternative sono:</a:t>
            </a:r>
            <a:endParaRPr lang="it-IT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zero indirizzi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,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un indirizzo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,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due indirizzi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, 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tre indirizzi</a:t>
            </a: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Un problema importante nella scelta del formato delle istruzioni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la loro lunghezza (quanti bit sono necessari per specificarle)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. Compromesso tra espressività e velocità di prelievo.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24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Text Box 2">
            <a:extLst>
              <a:ext uri="{FF2B5EF4-FFF2-40B4-BE49-F238E27FC236}">
                <a16:creationId xmlns="" xmlns:a16="http://schemas.microsoft.com/office/drawing/2014/main" id="{DB633515-2860-42A4-A6B8-2382A01D6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="" xmlns:a16="http://schemas.microsoft.com/office/drawing/2014/main" id="{FF6AE6E5-D6DB-4891-A380-71C1A69A8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62000"/>
            <a:ext cx="8435975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68325" indent="-277813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L’efficienza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una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architettura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livello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ISA 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dipende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fortemente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dal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tipo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tecnologia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con cui </a:t>
            </a:r>
            <a:r>
              <a:rPr lang="en-GB" altLang="it-IT" dirty="0">
                <a:solidFill>
                  <a:srgbClr val="000099"/>
                </a:solidFill>
              </a:rPr>
              <a:t>è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realizzata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e di cui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deve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tenere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conto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nelle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cs typeface="Times New Roman" panose="02020603050405020304" pitchFamily="18" charset="0"/>
              </a:rPr>
              <a:t>scelte</a:t>
            </a:r>
            <a:r>
              <a:rPr lang="en-GB" altLang="it-IT" dirty="0">
                <a:solidFill>
                  <a:srgbClr val="FF0000"/>
                </a:solidFill>
                <a:cs typeface="Times New Roman" panose="02020603050405020304" pitchFamily="18" charset="0"/>
              </a:rPr>
              <a:t> per </a:t>
            </a:r>
            <a:r>
              <a:rPr lang="en-GB" altLang="it-IT" dirty="0" err="1">
                <a:solidFill>
                  <a:srgbClr val="FF0000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cs typeface="Times New Roman" panose="02020603050405020304" pitchFamily="18" charset="0"/>
              </a:rPr>
              <a:t>formato</a:t>
            </a:r>
            <a:r>
              <a:rPr lang="en-GB" altLang="it-IT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cs typeface="Times New Roman" panose="02020603050405020304" pitchFamily="18" charset="0"/>
              </a:rPr>
              <a:t>delle</a:t>
            </a:r>
            <a:r>
              <a:rPr lang="en-GB" altLang="it-IT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FF0000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ct val="20000"/>
              </a:spcBef>
              <a:defRPr/>
            </a:pP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Dimensione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dell’istruzione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(a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lunghezza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fissa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vs.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variabile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ct val="20000"/>
              </a:spcBef>
              <a:buFontTx/>
              <a:buChar char="•"/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corte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sono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preferibili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a causa del minor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spazio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memoria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richiesto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e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della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capacit</a:t>
            </a:r>
            <a:r>
              <a:rPr lang="en-GB" altLang="it-IT" dirty="0" err="1">
                <a:solidFill>
                  <a:srgbClr val="000099"/>
                </a:solidFill>
              </a:rPr>
              <a:t>à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trasferimento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CPU-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Memoria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che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esse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richiedono</a:t>
            </a: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lvl="1" algn="just">
              <a:spcBef>
                <a:spcPct val="20000"/>
              </a:spcBef>
              <a:buFontTx/>
              <a:buChar char="–"/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corte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riducono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la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possibilit</a:t>
            </a:r>
            <a:r>
              <a:rPr lang="en-GB" altLang="it-IT" dirty="0" err="1">
                <a:solidFill>
                  <a:srgbClr val="000099"/>
                </a:solidFill>
              </a:rPr>
              <a:t>à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che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la CPU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rimanga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in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attesa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del fetch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nuove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; ma …</a:t>
            </a:r>
          </a:p>
          <a:p>
            <a:pPr lvl="1" algn="just">
              <a:spcBef>
                <a:spcPct val="20000"/>
              </a:spcBef>
              <a:buFontTx/>
              <a:buChar char="–"/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corte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sono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(in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generale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)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pi</a:t>
            </a:r>
            <a:r>
              <a:rPr lang="en-GB" altLang="it-IT" dirty="0" err="1">
                <a:solidFill>
                  <a:srgbClr val="000099"/>
                </a:solidFill>
              </a:rPr>
              <a:t>ù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difficili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decodificare</a:t>
            </a: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defRPr/>
            </a:pP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Dimensione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del campo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destinato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al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codice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operativo</a:t>
            </a:r>
            <a:endParaRPr lang="en-GB" altLang="it-IT" i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Deve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essere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possibile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rappresentare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sufficienti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codici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operativi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diversi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(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ed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eventualmente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poterne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aggiungere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nel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tempo)</a:t>
            </a:r>
          </a:p>
          <a:p>
            <a:pPr algn="just">
              <a:spcBef>
                <a:spcPct val="20000"/>
              </a:spcBef>
              <a:defRPr/>
            </a:pP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Dimensione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dei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campi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(e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numero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campi</a:t>
            </a:r>
            <a:r>
              <a:rPr lang="en-GB" altLang="it-IT" i="1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ct val="20000"/>
              </a:spcBef>
              <a:buFontTx/>
              <a:buChar char="•"/>
              <a:defRPr/>
            </a:pP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Dipende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dalla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dimensione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della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memoria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(e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quindi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dall’unit</a:t>
            </a:r>
            <a:r>
              <a:rPr lang="en-GB" altLang="it-IT" dirty="0" err="1">
                <a:solidFill>
                  <a:srgbClr val="000099"/>
                </a:solidFill>
              </a:rPr>
              <a:t>à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della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memoria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), ma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anche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dal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tipo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394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Text Box 2">
            <a:extLst>
              <a:ext uri="{FF2B5EF4-FFF2-40B4-BE49-F238E27FC236}">
                <a16:creationId xmlns="" xmlns:a16="http://schemas.microsoft.com/office/drawing/2014/main" id="{918EF0B8-037E-4CE8-9286-AC0DAB85A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Instruction Set Architecture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41987" name="Rectangle 4">
            <a:extLst>
              <a:ext uri="{FF2B5EF4-FFF2-40B4-BE49-F238E27FC236}">
                <a16:creationId xmlns="" xmlns:a16="http://schemas.microsoft.com/office/drawing/2014/main" id="{43B82D59-DD47-40B8-981C-3735E53C7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>
              <a:spcBef>
                <a:spcPct val="20000"/>
              </a:spcBef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Scelta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del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formato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: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compromesso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tra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lunghezza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codici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operativi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ed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ampiezza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campi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ct val="20000"/>
              </a:spcBef>
              <a:buFontTx/>
              <a:buChar char="•"/>
              <a:defRPr/>
            </a:pP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FontTx/>
              <a:buChar char="•"/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Codici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operativi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corti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(e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regolari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)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danno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luogo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a</a:t>
            </a:r>
          </a:p>
          <a:p>
            <a:pPr lvl="1" algn="just">
              <a:spcBef>
                <a:spcPct val="20000"/>
              </a:spcBef>
              <a:buFontTx/>
              <a:buChar char="–"/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decodifica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veloce</a:t>
            </a: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lvl="1" algn="just">
              <a:spcBef>
                <a:spcPct val="20000"/>
              </a:spcBef>
              <a:buFontTx/>
              <a:buChar char="–"/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grande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spazio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lvl="1" algn="just">
              <a:spcBef>
                <a:spcPct val="20000"/>
              </a:spcBef>
              <a:buFontTx/>
              <a:buChar char="–"/>
              <a:defRPr/>
            </a:pP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FontTx/>
              <a:buChar char="•"/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Conviene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assegnare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codici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operativi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brevi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(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veloci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decodificare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) 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frequenti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o 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che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richiedono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grande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spazio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e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assegnare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codici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operativi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lunghi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eseguite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raramente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o 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che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non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richiedono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grande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spazio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FontTx/>
              <a:buChar char="•"/>
              <a:defRPr/>
            </a:pP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FontTx/>
              <a:buChar char="•"/>
              <a:defRPr/>
            </a:pP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lunghezza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fissa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sono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piu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’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efficienti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gestire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quelle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a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lunghezza</a:t>
            </a:r>
            <a:r>
              <a:rPr lang="en-GB" altLang="it-IT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cs typeface="Times New Roman" panose="02020603050405020304" pitchFamily="18" charset="0"/>
              </a:rPr>
              <a:t>variabile</a:t>
            </a: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FontTx/>
              <a:buChar char="•"/>
              <a:defRPr/>
            </a:pPr>
            <a:endParaRPr lang="en-GB" altLang="it-IT" dirty="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130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Text Box 2">
            <a:extLst>
              <a:ext uri="{FF2B5EF4-FFF2-40B4-BE49-F238E27FC236}">
                <a16:creationId xmlns="" xmlns:a16="http://schemas.microsoft.com/office/drawing/2014/main" id="{1CD85DE6-AF66-42FA-9A41-F77A517FE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="" xmlns:a16="http://schemas.microsoft.com/office/drawing/2014/main" id="{CD28258C-4A26-4155-83D4-DF9E15380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85800"/>
            <a:ext cx="8686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La complessit</a:t>
            </a:r>
            <a:r>
              <a:rPr lang="en-GB" altLang="it-IT">
                <a:solidFill>
                  <a:srgbClr val="000099"/>
                </a:solidFill>
              </a:rPr>
              <a:t>à </a:t>
            </a: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del formato di un’istruzione dipende fortemente, oltre che dalla scelta della rappresentazione del codice operativo, anche dalla </a:t>
            </a:r>
            <a:r>
              <a:rPr lang="en-GB" altLang="it-IT">
                <a:solidFill>
                  <a:srgbClr val="FF0000"/>
                </a:solidFill>
                <a:cs typeface="Times New Roman" panose="02020603050405020304" pitchFamily="18" charset="0"/>
              </a:rPr>
              <a:t>modalit</a:t>
            </a:r>
            <a:r>
              <a:rPr lang="en-GB" altLang="it-IT">
                <a:solidFill>
                  <a:srgbClr val="FF0000"/>
                </a:solidFill>
              </a:rPr>
              <a:t>à di indirizzamento </a:t>
            </a:r>
            <a:r>
              <a:rPr lang="en-GB" altLang="it-IT">
                <a:solidFill>
                  <a:srgbClr val="000099"/>
                </a:solidFill>
              </a:rPr>
              <a:t>cioè la modalità</a:t>
            </a: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 con cui si specifica dove si trovano gli operandi (chiamiamo operandi sia gli operandi veri e propri sia la destinazione del risultato)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endParaRPr lang="en-GB" altLang="it-IT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Per ridurre la lunghezza dell’istruzione </a:t>
            </a:r>
            <a:r>
              <a:rPr lang="en-GB" altLang="it-IT">
                <a:solidFill>
                  <a:srgbClr val="000099"/>
                </a:solidFill>
              </a:rPr>
              <a:t>è</a:t>
            </a: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 bene, per quanto possibile, fare riferimento ai registri: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portando i dati di uso pi</a:t>
            </a:r>
            <a:r>
              <a:rPr lang="en-GB" altLang="it-IT">
                <a:solidFill>
                  <a:srgbClr val="000099"/>
                </a:solidFill>
              </a:rPr>
              <a:t>ù</a:t>
            </a: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 frequente in registri di lavoro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utilizzando dei registri per “muoversi” all’interno della memoria</a:t>
            </a:r>
          </a:p>
          <a:p>
            <a:pPr lvl="1" algn="just">
              <a:spcBef>
                <a:spcPct val="20000"/>
              </a:spcBef>
            </a:pP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    (registri che contengono indirizzi di memoria, cioè </a:t>
            </a:r>
            <a:r>
              <a:rPr lang="en-GB" altLang="it-IT" i="1">
                <a:solidFill>
                  <a:srgbClr val="000099"/>
                </a:solidFill>
                <a:cs typeface="Times New Roman" panose="02020603050405020304" pitchFamily="18" charset="0"/>
              </a:rPr>
              <a:t>puntatori</a:t>
            </a: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In alternativa </a:t>
            </a:r>
            <a:r>
              <a:rPr lang="en-GB" altLang="it-IT">
                <a:solidFill>
                  <a:srgbClr val="000099"/>
                </a:solidFill>
              </a:rPr>
              <a:t>è</a:t>
            </a: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 possibile ridurre la lunghezza dell’istruzione anche facendo uso di operandi impliciti: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il medesimo operando utilizzato in input e in output (2 indirizzi)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uso di registri specializzati (per esempio l’accumulatore – 1 indirizzo)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en-GB" altLang="it-IT">
                <a:solidFill>
                  <a:srgbClr val="000099"/>
                </a:solidFill>
                <a:cs typeface="Times New Roman" panose="02020603050405020304" pitchFamily="18" charset="0"/>
              </a:rPr>
              <a:t>uso della stack (zero indirizzi)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813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Text Box 2">
            <a:extLst>
              <a:ext uri="{FF2B5EF4-FFF2-40B4-BE49-F238E27FC236}">
                <a16:creationId xmlns="" xmlns:a16="http://schemas.microsoft.com/office/drawing/2014/main" id="{A8F35EBE-27AD-420C-946F-A7796FCB2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pic>
        <p:nvPicPr>
          <p:cNvPr id="46083" name="Picture 4" descr="Formato1">
            <a:extLst>
              <a:ext uri="{FF2B5EF4-FFF2-40B4-BE49-F238E27FC236}">
                <a16:creationId xmlns="" xmlns:a16="http://schemas.microsoft.com/office/drawing/2014/main" id="{61A37231-9C4C-4BA8-8050-00FBA5C1D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30861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5" descr="Formato2">
            <a:extLst>
              <a:ext uri="{FF2B5EF4-FFF2-40B4-BE49-F238E27FC236}">
                <a16:creationId xmlns="" xmlns:a16="http://schemas.microsoft.com/office/drawing/2014/main" id="{834F8A8F-FB4E-4A4D-86E7-ACDF4D08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81325"/>
            <a:ext cx="32480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0102" name="Text Box 6">
            <a:extLst>
              <a:ext uri="{FF2B5EF4-FFF2-40B4-BE49-F238E27FC236}">
                <a16:creationId xmlns="" xmlns:a16="http://schemas.microsoft.com/office/drawing/2014/main" id="{45783674-413F-431C-AD52-516516E3D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953000"/>
            <a:ext cx="49069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Codice operativo ad espansione:</a:t>
            </a:r>
          </a:p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15 istr. a 3 indirizzi, 14 a 2 indirizzi, </a:t>
            </a:r>
          </a:p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31 ad 1 indirizzo, 16 a zero indirizzi</a:t>
            </a:r>
          </a:p>
          <a:p>
            <a:pPr>
              <a:defRPr/>
            </a:pPr>
            <a:endParaRPr lang="en-GB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Istruzione a lunghezza costante (16 bit)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5606" name="Segnaposto piè di pagina 1">
            <a:extLst>
              <a:ext uri="{FF2B5EF4-FFF2-40B4-BE49-F238E27FC236}">
                <a16:creationId xmlns="" xmlns:a16="http://schemas.microsoft.com/office/drawing/2014/main" id="{97AE0242-ACDE-417E-B09D-57EB387A697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05200" y="6523038"/>
            <a:ext cx="5976938" cy="204787"/>
          </a:xfrm>
        </p:spPr>
        <p:txBody>
          <a:bodyPr/>
          <a:lstStyle/>
          <a:p>
            <a:pPr>
              <a:defRPr/>
            </a:pPr>
            <a:r>
              <a:rPr lang="it-IT"/>
              <a:t>Architettura degli Elaboratori II, </a:t>
            </a:r>
            <a:r>
              <a:rPr lang="en-GB"/>
              <a:t>Giuliana Franceschinis – A.A. 2009/2010</a:t>
            </a:r>
            <a:endParaRPr lang="it-IT"/>
          </a:p>
        </p:txBody>
      </p:sp>
      <p:pic>
        <p:nvPicPr>
          <p:cNvPr id="46087" name="Picture 3" descr="OpcodeEspansione">
            <a:extLst>
              <a:ext uri="{FF2B5EF4-FFF2-40B4-BE49-F238E27FC236}">
                <a16:creationId xmlns="" xmlns:a16="http://schemas.microsoft.com/office/drawing/2014/main" id="{596A8897-F8E0-4F7A-A854-210FDEF07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752475"/>
            <a:ext cx="31718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67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2">
            <a:extLst>
              <a:ext uri="{FF2B5EF4-FFF2-40B4-BE49-F238E27FC236}">
                <a16:creationId xmlns="" xmlns:a16="http://schemas.microsoft.com/office/drawing/2014/main" id="{BD5CDAB4-D96F-43FD-BEF2-06A339CB7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76200"/>
            <a:ext cx="51704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="" xmlns:a16="http://schemas.microsoft.com/office/drawing/2014/main" id="{BEBA5E23-9CDA-4DE3-A616-DC2F2F1A3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85800"/>
            <a:ext cx="8458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Storicamente questo livello e’ sempre stato sviluppato prima degli altri livelli ed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en-GB" altLang="it-IT" sz="2400">
                <a:solidFill>
                  <a:srgbClr val="000099"/>
                </a:solidFill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stato spesso sinonimo di 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architettura</a:t>
            </a:r>
            <a:endParaRPr lang="en-GB" altLang="it-IT" sz="2400" i="1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altLang="it-IT" sz="8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L’approccio usato comunemente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quello di definire un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’i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nsieme di istruzioni elementari chiamato “linguaggio macchina”, che possono essere eseguite direttamente dal processore (eventualmente tramite un microinterprete). Tutti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programmi scritti in linguaggi di alto livello vengono 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compilati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(tradotti) in questo linguaggio elementare. 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Pertanto il livello ISA (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nstruction 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et 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rchitecture) rappresenta 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l’interfaccia tra Software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(scritto dai programmatori) 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e Hardware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. In realtà normalmente sono 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i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compilatori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a generare il codice macchina, e possono essere realizzati in modo da ottimizzare le prestazioni, tenendo conto anche della caratteristiche dell’Hardware.</a:t>
            </a:r>
            <a:endParaRPr lang="it-IT" altLang="it-IT" sz="2400">
              <a:solidFill>
                <a:srgbClr val="000099"/>
              </a:solidFill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705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ext Box 1026">
            <a:extLst>
              <a:ext uri="{FF2B5EF4-FFF2-40B4-BE49-F238E27FC236}">
                <a16:creationId xmlns="" xmlns:a16="http://schemas.microsoft.com/office/drawing/2014/main" id="{29C00CBA-F03A-4CFF-A4A3-9135E8018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66243" name="Text Box 1027">
            <a:extLst>
              <a:ext uri="{FF2B5EF4-FFF2-40B4-BE49-F238E27FC236}">
                <a16:creationId xmlns="" xmlns:a16="http://schemas.microsoft.com/office/drawing/2014/main" id="{408711E8-890E-4B16-AF09-CDC7B121D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620713"/>
            <a:ext cx="6372225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:</a:t>
            </a: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numero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dimensione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degli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degli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operandi</a:t>
            </a:r>
          </a:p>
          <a:p>
            <a:pPr algn="just"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(0,1,2,3 operandi;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memoria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o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registri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)</a:t>
            </a:r>
          </a:p>
          <a:p>
            <a:pPr algn="just">
              <a:defRPr/>
            </a:pP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just"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Modalit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à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di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degli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operandi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:</a:t>
            </a: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immediato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diretto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registro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indiretto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attraverso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registro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indicizzato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base-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indice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relativo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allo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stack</a:t>
            </a:r>
          </a:p>
          <a:p>
            <a:pPr algn="just">
              <a:buFontTx/>
              <a:buChar char="-"/>
              <a:defRPr/>
            </a:pP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just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Modalit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à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nelle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istruzioni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salto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:</a:t>
            </a: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diretto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indicizzato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(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relativo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ad un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registro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, per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es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. PC)</a:t>
            </a:r>
          </a:p>
          <a:p>
            <a:pPr algn="just">
              <a:buFontTx/>
              <a:buChar char="-"/>
              <a:defRPr/>
            </a:pP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456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ext Box 2">
            <a:extLst>
              <a:ext uri="{FF2B5EF4-FFF2-40B4-BE49-F238E27FC236}">
                <a16:creationId xmlns="" xmlns:a16="http://schemas.microsoft.com/office/drawing/2014/main" id="{9441B5F0-A758-48C9-90DB-075DD8D0F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275" y="76200"/>
            <a:ext cx="48339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ISA: TIPI DI INDIRIZZAMENTO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 algn="ctr"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67267" name="Rectangle 3">
            <a:extLst>
              <a:ext uri="{FF2B5EF4-FFF2-40B4-BE49-F238E27FC236}">
                <a16:creationId xmlns="" xmlns:a16="http://schemas.microsoft.com/office/drawing/2014/main" id="{EB59D382-4014-49A8-8E27-1EA09E71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423863"/>
            <a:ext cx="8153400" cy="640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-"/>
              <a:defRPr/>
            </a:pP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immediat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spcBef>
                <a:spcPct val="50000"/>
              </a:spcBef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l’operando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è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contenuto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nell’istruzione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(BIPUSH 10) 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IJVM</a:t>
            </a:r>
          </a:p>
          <a:p>
            <a:pPr>
              <a:spcBef>
                <a:spcPct val="50000"/>
              </a:spcBef>
              <a:buFontTx/>
              <a:buChar char="-"/>
              <a:defRPr/>
            </a:pP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diretto</a:t>
            </a:r>
            <a:endParaRPr lang="en-GB" i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spcBef>
                <a:spcPct val="50000"/>
              </a:spcBef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l’operando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è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all’indirizzo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memoria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specificato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nell’istruzione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spcBef>
                <a:spcPct val="50000"/>
              </a:spcBef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 LOAD R1,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0x102930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	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semantica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: R1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  <a:sym typeface="Symbol" pitchFamily="18" charset="2"/>
              </a:rPr>
              <a:t>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m[0x102930]</a:t>
            </a:r>
          </a:p>
          <a:p>
            <a:pPr>
              <a:spcBef>
                <a:spcPct val="50000"/>
              </a:spcBef>
              <a:buFontTx/>
              <a:buChar char="-"/>
              <a:defRPr/>
            </a:pP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registro</a:t>
            </a:r>
            <a:endParaRPr lang="en-GB" i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spcBef>
                <a:spcPct val="50000"/>
              </a:spcBef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 ADD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R1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,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R2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,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R3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		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semantica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: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R1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  <a:sym typeface="Symbol" pitchFamily="18" charset="2"/>
              </a:rPr>
              <a:t> 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R2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+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R3</a:t>
            </a:r>
          </a:p>
          <a:p>
            <a:pPr>
              <a:spcBef>
                <a:spcPct val="50000"/>
              </a:spcBef>
              <a:buFontTx/>
              <a:buChar char="-"/>
              <a:defRPr/>
            </a:pP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indiretto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attraverso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registro</a:t>
            </a:r>
            <a:endParaRPr lang="en-GB" i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spcBef>
                <a:spcPct val="50000"/>
              </a:spcBef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 MOVE R1,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(R2)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		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semantica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: R1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  <a:sym typeface="Symbol" pitchFamily="18" charset="2"/>
              </a:rPr>
              <a:t> 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m[R2]   </a:t>
            </a:r>
          </a:p>
          <a:p>
            <a:pPr>
              <a:spcBef>
                <a:spcPct val="50000"/>
              </a:spcBef>
              <a:buFontTx/>
              <a:buChar char="-"/>
              <a:defRPr/>
            </a:pP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indicizzato</a:t>
            </a: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(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#A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è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una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costante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</a:t>
            </a:r>
            <a:endParaRPr lang="en-GB" i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spcBef>
                <a:spcPct val="50000"/>
              </a:spcBef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 MOVE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#A(R2)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, R4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		</a:t>
            </a: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semantica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: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m[#A+R2]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  <a:sym typeface="Symbol" pitchFamily="18" charset="2"/>
              </a:rPr>
              <a:t>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R4</a:t>
            </a:r>
          </a:p>
          <a:p>
            <a:pPr>
              <a:spcBef>
                <a:spcPct val="50000"/>
              </a:spcBef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 ILOAD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x</a:t>
            </a:r>
            <a:r>
              <a:rPr lang="en-GB" dirty="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(LV)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</a:t>
            </a:r>
            <a:r>
              <a:rPr lang="en-GB" i="1" u="sng" dirty="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LV </a:t>
            </a:r>
            <a:r>
              <a:rPr lang="en-GB" i="1" u="sng" dirty="0" err="1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implicito</a:t>
            </a:r>
            <a:r>
              <a:rPr lang="en-GB" i="1" u="sng" dirty="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dirty="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                    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m[SP] =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m[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x+LV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]    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IJVM</a:t>
            </a:r>
          </a:p>
          <a:p>
            <a:pPr>
              <a:spcBef>
                <a:spcPct val="50000"/>
              </a:spcBef>
              <a:buFontTx/>
              <a:buChar char="-"/>
              <a:defRPr/>
            </a:pP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base-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indice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(o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indicizzato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esteso</a:t>
            </a:r>
            <a:r>
              <a:rPr lang="en-GB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)</a:t>
            </a:r>
          </a:p>
          <a:p>
            <a:pPr>
              <a:spcBef>
                <a:spcPct val="50000"/>
              </a:spcBef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 MOVE R4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,(R2+R1)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	 R4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  <a:sym typeface="Symbol" pitchFamily="18" charset="2"/>
              </a:rPr>
              <a:t>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m[R1+R2]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319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="" xmlns:a16="http://schemas.microsoft.com/office/drawing/2014/main" id="{97845A5B-878F-4BC6-B531-E2C383419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2333625"/>
            <a:ext cx="333375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R0,#A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(a)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R1,#B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R2,#C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LOOP: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R3,(R0)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R4,(R1)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ADD R4,R3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(R2),R4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ADD R0,#4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ADD R1,#4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ADD R2,#4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	CMP R0,#A+#MAX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BLT 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LOOP</a:t>
            </a:r>
            <a:endParaRPr lang="it-IT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="" xmlns:a16="http://schemas.microsoft.com/office/drawing/2014/main" id="{6FD782ED-F96D-41CF-9361-8C38D3B61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6388" y="2400300"/>
            <a:ext cx="5443537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(b)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R0,#0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LOOP: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R3,#A(R0)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R4,#B(R0)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ADD R4,R3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#C(R0),R4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ADD R0,#4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	CMP R0,#MAX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BLT 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LOOP</a:t>
            </a:r>
          </a:p>
          <a:p>
            <a:pPr>
              <a:defRPr/>
            </a:pP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</a:t>
            </a:r>
            <a:r>
              <a:rPr lang="en-GB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CMP </a:t>
            </a:r>
            <a:r>
              <a:rPr lang="en-GB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a,b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confronta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a e b</a:t>
            </a:r>
            <a:endParaRPr lang="it-IT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</a:t>
            </a:r>
            <a:r>
              <a:rPr lang="en-GB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BLT lab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: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salta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a lab se a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minore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b</a:t>
            </a:r>
            <a:endParaRPr lang="it-IT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BDE9E715-F66F-4E51-BB0E-20810B6A9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163" y="2043113"/>
            <a:ext cx="3379787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MOVE R0,#0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R2,#A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(c)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R3,#B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R4,#C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LOOP: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R5, (R2+R0)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R6, (R3+R0)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ADD R6,R5</a:t>
            </a: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MOVE (R4+R0),R6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ADD R0,#4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 	CMP R0,#MAX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	BLT 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LOOP</a:t>
            </a:r>
            <a:endParaRPr lang="it-IT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="" xmlns:a16="http://schemas.microsoft.com/office/drawing/2014/main" id="{D087AC88-1A71-4678-B9AF-EE71B899B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275" y="76200"/>
            <a:ext cx="4833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livello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ISA: TIPI DI INDIRIZZAMENTO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24D30CE6-73BD-4D4F-9ACA-F621B727D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5" y="6149975"/>
            <a:ext cx="81438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#MAX=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dim.totale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array (in byte,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cioè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4*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num.elementi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tipo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int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)        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#A,#B,#C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partenza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degli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array A,B e C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="" xmlns:a16="http://schemas.microsoft.com/office/drawing/2014/main" id="{21C3B461-165D-4D82-ABAE-90070AF5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428625"/>
            <a:ext cx="9001125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Sommare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gli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elementi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corrispondenti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due array (A e B)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salvando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risultato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nel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corrispondente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elemento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un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terzo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array (C).</a:t>
            </a:r>
          </a:p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Gli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elementi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sommare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sono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tipo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“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int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” 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occupano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4 byte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ciascuno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(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gli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contenuti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nei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registri-puntatore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sono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byte)</a:t>
            </a:r>
          </a:p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Utilizzare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indirizzamento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(a)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indiretto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tramite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registro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,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(b)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indicizzato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,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(c)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base-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indice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(o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indicizzato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esteso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)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  <a:p>
            <a:pPr>
              <a:defRPr/>
            </a:pP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39"/>
    </mc:Choice>
    <mc:Fallback xmlns="">
      <p:transition spd="slow" advTm="173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ext Box 2">
            <a:extLst>
              <a:ext uri="{FF2B5EF4-FFF2-40B4-BE49-F238E27FC236}">
                <a16:creationId xmlns="" xmlns:a16="http://schemas.microsoft.com/office/drawing/2014/main" id="{16D7F82A-3BF2-4710-B165-8E7D2A98F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3770D36C-74D6-4E90-947C-93837D3B4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85800"/>
            <a:ext cx="8458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it-IT" altLang="it-IT" sz="2400">
              <a:solidFill>
                <a:srgbClr val="000099"/>
              </a:solidFill>
            </a:endParaRPr>
          </a:p>
        </p:txBody>
      </p:sp>
      <p:sp>
        <p:nvSpPr>
          <p:cNvPr id="11268" name="Rettangolo 4">
            <a:extLst>
              <a:ext uri="{FF2B5EF4-FFF2-40B4-BE49-F238E27FC236}">
                <a16:creationId xmlns="" xmlns:a16="http://schemas.microsoft.com/office/drawing/2014/main" id="{43EAEE84-1687-4E4C-8A43-4CA341195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571500"/>
            <a:ext cx="8215312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NOTA: Sebbene sia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teoricamente possibile eseguire direttamente programmi scritti in linguaggi di alto livello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questo risulta spesso svantaggioso perch</a:t>
            </a:r>
            <a:r>
              <a:rPr lang="it-IT" altLang="it-IT" sz="2400">
                <a:solidFill>
                  <a:srgbClr val="000099"/>
                </a:solidFill>
              </a:rPr>
              <a:t>é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: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favorisce l’INTERPRETAZIONE nei confronti della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COMPILAZIONE,  rendendo l’esecuzione di programmi scritti in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lin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guaggi diversi da quello “macchina” poco efficiente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423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ext Box 2">
            <a:extLst>
              <a:ext uri="{FF2B5EF4-FFF2-40B4-BE49-F238E27FC236}">
                <a16:creationId xmlns="" xmlns:a16="http://schemas.microsoft.com/office/drawing/2014/main" id="{2F4E1288-DF28-4E78-A3A8-2BDD4E0FD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2291" name="Rectangle 5">
            <a:extLst>
              <a:ext uri="{FF2B5EF4-FFF2-40B4-BE49-F238E27FC236}">
                <a16:creationId xmlns="" xmlns:a16="http://schemas.microsoft.com/office/drawing/2014/main" id="{E1A673E6-116D-4FC2-BDA3-22B62F22C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762000"/>
            <a:ext cx="8763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In teoria il livello ISA dovrebbe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essere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progettato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con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l’unico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obiettivo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trovare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giusto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compromesso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nella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contrapposizione </a:t>
            </a:r>
            <a:r>
              <a:rPr lang="it-IT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tra le esigenze dei programmatori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che implementano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compilatori </a:t>
            </a:r>
            <a:r>
              <a:rPr lang="it-IT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e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dei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progettisti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dell’hardware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di un calcolatore;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In pratica la progettazione di buona parte del livello ISA dipende da esigenze di “mercato”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ed in particolare dall’esigenza di mantenere una 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backward compatibility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tra le diverse versioni de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l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software.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	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· Per garantire la compatibilit</a:t>
            </a:r>
            <a:r>
              <a:rPr lang="it-IT" altLang="it-IT" sz="2400" dirty="0">
                <a:solidFill>
                  <a:srgbClr val="000099"/>
                </a:solidFill>
              </a:rPr>
              <a:t>à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 dirty="0">
                <a:solidFill>
                  <a:srgbClr val="000099"/>
                </a:solidFill>
              </a:rPr>
              <a:t>è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accettabile avere alcune componenti (istruzioni di linguaggio macchina) “vecchie” </a:t>
            </a:r>
            <a:r>
              <a:rPr lang="it-IT" altLang="it-IT" sz="2400" i="1" dirty="0">
                <a:solidFill>
                  <a:srgbClr val="000099"/>
                </a:solidFill>
                <a:cs typeface="Times New Roman" panose="02020603050405020304" pitchFamily="18" charset="0"/>
              </a:rPr>
              <a:t>emulate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nel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la nuova architettura.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	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· In questi casi la sfida </a:t>
            </a:r>
            <a:r>
              <a:rPr lang="it-IT" altLang="it-IT" sz="2400" dirty="0">
                <a:solidFill>
                  <a:srgbClr val="000099"/>
                </a:solidFill>
              </a:rPr>
              <a:t>è</a:t>
            </a:r>
            <a:r>
              <a:rPr lang="en-GB" altLang="it-IT" sz="2400" dirty="0">
                <a:solidFill>
                  <a:srgbClr val="000099"/>
                </a:solidFill>
              </a:rPr>
              <a:t>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quella di costruire elaboratori sempre </a:t>
            </a:r>
            <a:r>
              <a:rPr lang="it-IT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piu’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veloci, nonostante la necessit</a:t>
            </a:r>
            <a:r>
              <a:rPr lang="it-IT" altLang="it-IT" sz="2400" dirty="0">
                <a:solidFill>
                  <a:srgbClr val="000099"/>
                </a:solidFill>
              </a:rPr>
              <a:t>à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far “girare”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programmi vecchi (è questo il caso delle architetture Intel)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altLang="it-IT" sz="2400" dirty="0">
              <a:solidFill>
                <a:srgbClr val="000099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798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ext Box 2">
            <a:extLst>
              <a:ext uri="{FF2B5EF4-FFF2-40B4-BE49-F238E27FC236}">
                <a16:creationId xmlns="" xmlns:a16="http://schemas.microsoft.com/office/drawing/2014/main" id="{D41E6E47-C3D6-4D1F-A738-263D1CCFF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961598C2-1E1B-4C0A-8267-248C51F43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838200"/>
            <a:ext cx="8458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Sebbene in linea di principio il livello ISA </a:t>
            </a:r>
            <a:r>
              <a:rPr lang="it-IT" altLang="it-IT" sz="2400" dirty="0">
                <a:solidFill>
                  <a:srgbClr val="000099"/>
                </a:solidFill>
              </a:rPr>
              <a:t>sia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definito dal modo con cui </a:t>
            </a:r>
            <a:r>
              <a:rPr lang="it-IT" altLang="it-IT" sz="2400" i="1" dirty="0">
                <a:solidFill>
                  <a:srgbClr val="000099"/>
                </a:solidFill>
                <a:cs typeface="Times New Roman" panose="02020603050405020304" pitchFamily="18" charset="0"/>
              </a:rPr>
              <a:t>appare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la “ma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china” </a:t>
            </a:r>
            <a:r>
              <a:rPr lang="it-IT" altLang="it-IT" sz="2400" i="1" dirty="0">
                <a:solidFill>
                  <a:srgbClr val="000099"/>
                </a:solidFill>
                <a:cs typeface="Times New Roman" panose="02020603050405020304" pitchFamily="18" charset="0"/>
              </a:rPr>
              <a:t>al programmatore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in linguaggio macchina, in pratica (quasi) nessun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o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programma in linguaggio macchina: quindi il </a:t>
            </a:r>
            <a:r>
              <a:rPr lang="en-GB" altLang="it-IT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linguaggio</a:t>
            </a:r>
            <a:r>
              <a:rPr lang="en-GB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di </a:t>
            </a:r>
            <a:r>
              <a:rPr lang="it-IT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livello ISA </a:t>
            </a:r>
            <a:r>
              <a:rPr lang="it-IT" altLang="it-IT" sz="2400" dirty="0">
                <a:solidFill>
                  <a:srgbClr val="FF0000"/>
                </a:solidFill>
              </a:rPr>
              <a:t>è</a:t>
            </a:r>
            <a:r>
              <a:rPr lang="it-IT" altLang="it-IT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per lo più quello </a:t>
            </a:r>
            <a:r>
              <a:rPr lang="en-GB" altLang="it-IT" sz="2400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prodotto</a:t>
            </a:r>
            <a:r>
              <a:rPr lang="it-IT" altLang="it-IT" sz="2400" i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dai</a:t>
            </a:r>
            <a:r>
              <a:rPr lang="en-GB" altLang="it-IT" sz="2400" i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 i="1" dirty="0">
                <a:solidFill>
                  <a:srgbClr val="FF0000"/>
                </a:solidFill>
                <a:cs typeface="Times New Roman" panose="02020603050405020304" pitchFamily="18" charset="0"/>
              </a:rPr>
              <a:t>compilator</a:t>
            </a:r>
            <a:r>
              <a:rPr lang="en-GB" altLang="it-IT" sz="2400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  <a:r>
              <a:rPr lang="it-IT" altLang="it-IT" sz="2400" i="1" dirty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GB" altLang="it-IT" sz="24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defRPr/>
            </a:pP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Chi realizza un compilatore per un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 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dato IS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deve sapere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com’</a:t>
            </a:r>
            <a:r>
              <a:rPr lang="it-IT" altLang="it-IT" sz="2400" dirty="0">
                <a:solidFill>
                  <a:srgbClr val="000099"/>
                </a:solidFill>
              </a:rPr>
              <a:t>è</a:t>
            </a: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organizzata la memoria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quanti registri ci sono e a che cosa sono dedicati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tipi di dati sono implementati sulla macchina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t-IT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quali istruzioni macchina sono disponibili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354013" indent="-354013"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è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il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formato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delle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istruzioni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quali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sono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le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modalità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di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indirizzamento</a:t>
            </a:r>
            <a:r>
              <a:rPr lang="en-GB" altLang="it-IT" sz="240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GB" altLang="it-IT" sz="2400" dirty="0" err="1">
                <a:solidFill>
                  <a:srgbClr val="000099"/>
                </a:solidFill>
                <a:cs typeface="Times New Roman" panose="02020603050405020304" pitchFamily="18" charset="0"/>
              </a:rPr>
              <a:t>utilizzabili</a:t>
            </a:r>
            <a:endParaRPr lang="en-GB" altLang="it-IT" sz="24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defRPr/>
            </a:pPr>
            <a:endParaRPr lang="en-GB" altLang="it-IT" sz="2400" dirty="0">
              <a:solidFill>
                <a:srgbClr val="000099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783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>
            <a:extLst>
              <a:ext uri="{FF2B5EF4-FFF2-40B4-BE49-F238E27FC236}">
                <a16:creationId xmlns="" xmlns:a16="http://schemas.microsoft.com/office/drawing/2014/main" id="{A9E5C7CF-DB3A-4254-9547-9B74FB64F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="" xmlns:a16="http://schemas.microsoft.com/office/drawing/2014/main" id="{2847DF11-FFCA-47C0-A1D6-90E7D5C0B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14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Per alcune architetture il livello ISA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definito da un documento formale di specifica spesso fornito da un consorzio di produttori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 Vantaggio per chi vuole che ci siano piu’ costruttori che realizzano la medesima architettura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  Svantaggio per chi vuole mantenere l’architettura “proprietaria”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>
            <a:extLst>
              <a:ext uri="{FF2B5EF4-FFF2-40B4-BE49-F238E27FC236}">
                <a16:creationId xmlns="" xmlns:a16="http://schemas.microsoft.com/office/drawing/2014/main" id="{CC74DBAB-C8C8-482E-9F27-EDE734D1B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="" xmlns:a16="http://schemas.microsoft.com/office/drawing/2014/main" id="{5C8AD8D0-1295-4DC2-B070-20DB82F6E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14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Un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propriet</a:t>
            </a:r>
            <a:r>
              <a:rPr lang="it-IT" altLang="it-IT" sz="2400">
                <a:solidFill>
                  <a:srgbClr val="000099"/>
                </a:solidFill>
              </a:rPr>
              <a:t>à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 importante del livello ISA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la 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definizione di pi</a:t>
            </a:r>
            <a:r>
              <a:rPr lang="it-IT" altLang="it-IT" sz="2400" i="1">
                <a:solidFill>
                  <a:srgbClr val="000099"/>
                </a:solidFill>
              </a:rPr>
              <a:t>ù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 livelli di esecuzione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; almeno due: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    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kernel mode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(pieno controllo su tutte le risorse)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    </a:t>
            </a:r>
            <a:r>
              <a:rPr lang="it-IT" altLang="it-IT" sz="2400">
                <a:solidFill>
                  <a:srgbClr val="FF0000"/>
                </a:solidFill>
                <a:cs typeface="Times New Roman" panose="02020603050405020304" pitchFamily="18" charset="0"/>
              </a:rPr>
              <a:t>user mode 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(controllo limitato sulle risorse)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</a:rPr>
              <a:t>(il motivo diventerà chiaro nel corso di Sis.Op.I)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50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>
            <a:extLst>
              <a:ext uri="{FF2B5EF4-FFF2-40B4-BE49-F238E27FC236}">
                <a16:creationId xmlns="" xmlns:a16="http://schemas.microsoft.com/office/drawing/2014/main" id="{1FCC2E64-57D0-4C5D-AD8E-0FDFC666C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76200"/>
            <a:ext cx="517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Il livello della Instruction Set Architecture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="" xmlns:a16="http://schemas.microsoft.com/office/drawing/2014/main" id="{E5C08AC5-CE9C-4D49-8901-656F464CA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39788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Un</a:t>
            </a:r>
            <a:r>
              <a:rPr lang="en-GB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a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propriet</a:t>
            </a:r>
            <a:r>
              <a:rPr lang="it-IT" altLang="it-IT" sz="2400">
                <a:solidFill>
                  <a:srgbClr val="000099"/>
                </a:solidFill>
              </a:rPr>
              <a:t>à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 importante del livello ISA </a:t>
            </a:r>
            <a:r>
              <a:rPr lang="it-IT" altLang="it-IT" sz="2400">
                <a:solidFill>
                  <a:srgbClr val="000099"/>
                </a:solidFill>
              </a:rPr>
              <a:t>è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 la 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definizione di pi</a:t>
            </a:r>
            <a:r>
              <a:rPr lang="it-IT" altLang="it-IT" sz="2400" i="1">
                <a:solidFill>
                  <a:srgbClr val="000099"/>
                </a:solidFill>
              </a:rPr>
              <a:t>ù</a:t>
            </a:r>
            <a:r>
              <a:rPr lang="it-IT" altLang="it-IT" sz="2400" i="1">
                <a:solidFill>
                  <a:srgbClr val="000099"/>
                </a:solidFill>
                <a:cs typeface="Times New Roman" panose="02020603050405020304" pitchFamily="18" charset="0"/>
              </a:rPr>
              <a:t> livelli di esecuzione</a:t>
            </a: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; almeno due: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    kernel mode (pieno controllo su tutte le risorse)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it-IT" altLang="it-IT" sz="2400">
                <a:solidFill>
                  <a:srgbClr val="000099"/>
                </a:solidFill>
                <a:cs typeface="Times New Roman" panose="02020603050405020304" pitchFamily="18" charset="0"/>
              </a:rPr>
              <a:t>·    user mode (controllo limitato sulle risorse)</a:t>
            </a:r>
            <a:endParaRPr lang="en-GB" altLang="it-IT" sz="24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</a:rPr>
              <a:t>(il motivo diventerà più chiaro nel corso di Sis.Op.I)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800">
              <a:solidFill>
                <a:srgbClr val="000099"/>
              </a:solidFill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</a:rPr>
              <a:t>Un bit (o alcuni bit) conservato(i) in uno specifico registro, indica la modalità di esecuzione corrente: se questa è kernel, il programma ha libero accesso a tutte le istruzioni del linguaggio macchina, incluse quelle che agiscono direttamente sulle risorse. Se invece è “utente” alcune istruzioni sono proibite (e il tentativo di eseguirle in modo utente interrompe il programma – viene sollevata una </a:t>
            </a:r>
            <a:r>
              <a:rPr lang="en-GB" altLang="it-IT" sz="2400" i="1">
                <a:solidFill>
                  <a:srgbClr val="000099"/>
                </a:solidFill>
              </a:rPr>
              <a:t>eccezione</a:t>
            </a:r>
            <a:r>
              <a:rPr lang="en-GB" altLang="it-IT" sz="2400">
                <a:solidFill>
                  <a:srgbClr val="000099"/>
                </a:solidFill>
              </a:rPr>
              <a:t> o </a:t>
            </a:r>
            <a:r>
              <a:rPr lang="en-GB" altLang="it-IT" sz="2400" i="1">
                <a:solidFill>
                  <a:srgbClr val="000099"/>
                </a:solidFill>
              </a:rPr>
              <a:t>trap</a:t>
            </a:r>
            <a:r>
              <a:rPr lang="en-GB" altLang="it-IT" sz="2400">
                <a:solidFill>
                  <a:srgbClr val="000099"/>
                </a:solidFill>
              </a:rPr>
              <a:t>).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GB" altLang="it-IT" sz="1000">
              <a:solidFill>
                <a:srgbClr val="000099"/>
              </a:solidFill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GB" altLang="it-IT" sz="2400">
                <a:solidFill>
                  <a:srgbClr val="000099"/>
                </a:solidFill>
              </a:rPr>
              <a:t>In questo modo è possibile proteggere le risorse del sistema da programmi “maldestri” o da tentativi di attacco fraudolenti.</a:t>
            </a:r>
          </a:p>
        </p:txBody>
      </p:sp>
      <p:sp>
        <p:nvSpPr>
          <p:cNvPr id="232453" name="Rectangle 5">
            <a:extLst>
              <a:ext uri="{FF2B5EF4-FFF2-40B4-BE49-F238E27FC236}">
                <a16:creationId xmlns="" xmlns:a16="http://schemas.microsoft.com/office/drawing/2014/main" id="{9E01CB9B-096F-4D67-9629-842B7CD01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722313"/>
            <a:ext cx="8329613" cy="22018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828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esentazione vuota">
  <a:themeElements>
    <a:clrScheme name="Presentazione vuo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esentazione vuota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333399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333399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Presentazione vuo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zione vuo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zione vuo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zione vuo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zione vuo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zione vuo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zione vuo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C:\Programmi\Microsoft Office\Modelli\Presentazione vuota.pot</Template>
  <TotalTime>7787</TotalTime>
  <Words>2458</Words>
  <Application>Microsoft Office PowerPoint</Application>
  <PresentationFormat>Presentazione su schermo (4:3)</PresentationFormat>
  <Paragraphs>276</Paragraphs>
  <Slides>32</Slides>
  <Notes>3</Notes>
  <HiddenSlides>2</HiddenSlides>
  <MMClips>30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3" baseType="lpstr">
      <vt:lpstr>Presentazione vuota</vt:lpstr>
      <vt:lpstr>CAPITOLO 5: Il livello ISA</vt:lpstr>
      <vt:lpstr>Il livello ISA costituisce l’interfaccia tra software e hardware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TOSHIBA OEM/UNI.PIEMONTE ORIE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Nessun titolo diapositiva</dc:title>
  <dc:creator>TOSHIBA OEM/UNI.PIEMONTE ORIE</dc:creator>
  <cp:lastModifiedBy>AlienwareSLY</cp:lastModifiedBy>
  <cp:revision>533</cp:revision>
  <cp:lastPrinted>2018-05-31T09:08:06Z</cp:lastPrinted>
  <dcterms:created xsi:type="dcterms:W3CDTF">2000-09-28T07:18:41Z</dcterms:created>
  <dcterms:modified xsi:type="dcterms:W3CDTF">2020-05-14T07:29:08Z</dcterms:modified>
</cp:coreProperties>
</file>